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3.png" ContentType="image/png"/>
  <Override PartName="/ppt/media/image32.jpeg" ContentType="image/jpeg"/>
  <Override PartName="/ppt/media/image30.png" ContentType="image/png"/>
  <Override PartName="/ppt/media/image28.jpeg" ContentType="image/jpeg"/>
  <Override PartName="/ppt/media/image27.jpeg" ContentType="image/jpeg"/>
  <Override PartName="/ppt/media/image26.jpeg" ContentType="image/jpeg"/>
  <Override PartName="/ppt/media/image35.png" ContentType="image/png"/>
  <Override PartName="/ppt/media/image25.jpeg" ContentType="image/jpeg"/>
  <Override PartName="/ppt/media/image24.jpeg" ContentType="image/jpeg"/>
  <Override PartName="/ppt/media/image23.jpeg" ContentType="image/jpeg"/>
  <Override PartName="/ppt/media/image9.png" ContentType="image/png"/>
  <Override PartName="/ppt/media/image8.png" ContentType="image/png"/>
  <Override PartName="/ppt/media/image34.png" ContentType="image/png"/>
  <Override PartName="/ppt/media/image10.jpeg" ContentType="image/jpeg"/>
  <Override PartName="/ppt/media/image29.jpeg" ContentType="image/jpeg"/>
  <Override PartName="/ppt/media/image7.png" ContentType="image/png"/>
  <Override PartName="/ppt/media/image22.jpeg" ContentType="image/jpeg"/>
  <Override PartName="/ppt/media/image5.png" ContentType="image/png"/>
  <Override PartName="/ppt/media/image16.jpeg" ContentType="image/jpeg"/>
  <Override PartName="/ppt/media/image36.png" ContentType="image/png"/>
  <Override PartName="/ppt/media/image1.png" ContentType="image/png"/>
  <Override PartName="/ppt/media/image37.png" ContentType="image/png"/>
  <Override PartName="/ppt/media/image2.png" ContentType="image/png"/>
  <Override PartName="/ppt/media/image19.jpeg" ContentType="image/jpeg"/>
  <Override PartName="/ppt/media/image20.jpeg" ContentType="image/jpeg"/>
  <Override PartName="/ppt/media/image3.png" ContentType="image/png"/>
  <Override PartName="/ppt/media/image4.png" ContentType="image/png"/>
  <Override PartName="/ppt/media/image11.jpeg" ContentType="image/jpeg"/>
  <Override PartName="/ppt/media/image12.jpeg" ContentType="image/jpeg"/>
  <Override PartName="/ppt/media/image13.png" ContentType="image/png"/>
  <Override PartName="/ppt/media/image6.png" ContentType="image/png"/>
  <Override PartName="/ppt/media/image14.jpeg" ContentType="image/jpeg"/>
  <Override PartName="/ppt/media/image31.png" ContentType="image/png"/>
  <Override PartName="/ppt/media/image15.jpeg" ContentType="image/jpeg"/>
  <Override PartName="/ppt/media/image17.jpeg" ContentType="image/jpeg"/>
  <Override PartName="/ppt/media/image18.jpeg" ContentType="image/jpeg"/>
  <Override PartName="/ppt/media/image21.jpeg" ContentType="image/jpe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311760" y="123408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311760" y="297576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467784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31176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481480" y="1234080"/>
            <a:ext cx="4180320" cy="3334320"/>
          </a:xfrm>
          <a:prstGeom prst="rect">
            <a:avLst/>
          </a:prstGeom>
          <a:ln>
            <a:noFill/>
          </a:ln>
        </p:spPr>
      </p:pic>
      <p:pic>
        <p:nvPicPr>
          <p:cNvPr id="38" name="" descr=""/>
          <p:cNvPicPr/>
          <p:nvPr/>
        </p:nvPicPr>
        <p:blipFill>
          <a:blip r:embed="rId3"/>
          <a:stretch/>
        </p:blipFill>
        <p:spPr>
          <a:xfrm>
            <a:off x="2481480" y="1234080"/>
            <a:ext cx="4180320" cy="3334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311760" y="1234080"/>
            <a:ext cx="8520120" cy="3334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31176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784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31176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784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311760" y="1234080"/>
            <a:ext cx="8520120" cy="3334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31176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784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311760" y="297576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311760" y="123408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311760" y="297576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784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31176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481480" y="1234080"/>
            <a:ext cx="4180320" cy="3334320"/>
          </a:xfrm>
          <a:prstGeom prst="rect">
            <a:avLst/>
          </a:prstGeom>
          <a:ln>
            <a:noFill/>
          </a:ln>
        </p:spPr>
      </p:pic>
      <p:pic>
        <p:nvPicPr>
          <p:cNvPr id="75" name="" descr=""/>
          <p:cNvPicPr/>
          <p:nvPr/>
        </p:nvPicPr>
        <p:blipFill>
          <a:blip r:embed="rId3"/>
          <a:stretch/>
        </p:blipFill>
        <p:spPr>
          <a:xfrm>
            <a:off x="2481480" y="1234080"/>
            <a:ext cx="4180320" cy="33343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311760" y="1234080"/>
            <a:ext cx="852012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31176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467784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31176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467784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311760" y="1234080"/>
            <a:ext cx="4157640" cy="3334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4677840" y="297576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31176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7840" y="1234080"/>
            <a:ext cx="415764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311760" y="2975760"/>
            <a:ext cx="8520120" cy="1590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e71c"/>
        </a:solidFill>
      </p:bgPr>
    </p:bg>
    <p:spTree>
      <p:nvGrpSpPr>
        <p:cNvPr id="1" name=""/>
        <p:cNvGrpSpPr/>
        <p:nvPr/>
      </p:nvGrpSpPr>
      <p:grpSpPr>
        <a:xfrm>
          <a:off x="0" y="0"/>
          <a:ext cx="0" cy="0"/>
          <a:chOff x="0" y="0"/>
          <a:chExt cx="0" cy="0"/>
        </a:xfrm>
      </p:grpSpPr>
      <p:sp>
        <p:nvSpPr>
          <p:cNvPr id="0" name="CustomShape 1"/>
          <p:cNvSpPr/>
          <p:nvPr/>
        </p:nvSpPr>
        <p:spPr>
          <a:xfrm>
            <a:off x="4286160" y="0"/>
            <a:ext cx="72000" cy="5142960"/>
          </a:xfrm>
          <a:prstGeom prst="rect">
            <a:avLst/>
          </a:prstGeom>
          <a:solidFill>
            <a:schemeClr val="dk2"/>
          </a:solidFill>
          <a:ln>
            <a:noFill/>
          </a:ln>
        </p:spPr>
        <p:style>
          <a:lnRef idx="0"/>
          <a:fillRef idx="0"/>
          <a:effectRef idx="0"/>
          <a:fontRef idx="minor"/>
        </p:style>
      </p:sp>
      <p:sp>
        <p:nvSpPr>
          <p:cNvPr id="1" name="CustomShape 2"/>
          <p:cNvSpPr/>
          <p:nvPr/>
        </p:nvSpPr>
        <p:spPr>
          <a:xfrm>
            <a:off x="4358520" y="0"/>
            <a:ext cx="3852720" cy="5142960"/>
          </a:xfrm>
          <a:prstGeom prst="rect">
            <a:avLst/>
          </a:prstGeom>
          <a:solidFill>
            <a:schemeClr val="accent5"/>
          </a:solidFill>
          <a:ln>
            <a:noFill/>
          </a:ln>
        </p:spPr>
        <p:style>
          <a:lnRef idx="0"/>
          <a:fillRef idx="0"/>
          <a:effectRef idx="0"/>
          <a:fontRef idx="minor"/>
        </p:style>
      </p:sp>
      <p:sp>
        <p:nvSpPr>
          <p:cNvPr id="2" name="PlaceHolder 3"/>
          <p:cNvSpPr>
            <a:spLocks noGrp="1"/>
          </p:cNvSpPr>
          <p:nvPr>
            <p:ph type="title"/>
          </p:nvPr>
        </p:nvSpPr>
        <p:spPr>
          <a:xfrm>
            <a:off x="344160" y="1404000"/>
            <a:ext cx="8455320" cy="214632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3" name="PlaceHolder 4"/>
          <p:cNvSpPr>
            <a:spLocks noGrp="1"/>
          </p:cNvSpPr>
          <p:nvPr>
            <p:ph type="sldNum"/>
          </p:nvPr>
        </p:nvSpPr>
        <p:spPr>
          <a:xfrm>
            <a:off x="8498160" y="4688640"/>
            <a:ext cx="548280" cy="393120"/>
          </a:xfrm>
          <a:prstGeom prst="rect">
            <a:avLst/>
          </a:prstGeom>
        </p:spPr>
        <p:txBody>
          <a:bodyPr tIns="91440" bIns="91440" anchor="ctr"/>
          <a:p>
            <a:pPr>
              <a:lnSpc>
                <a:spcPct val="100000"/>
              </a:lnSpc>
            </a:pPr>
            <a:fld id="{CBEF0467-E756-4F2D-843D-0D161377864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311760" y="1234080"/>
            <a:ext cx="8520120" cy="3334320"/>
          </a:xfrm>
          <a:prstGeom prst="rect">
            <a:avLst/>
          </a:prstGeom>
        </p:spPr>
        <p:txBody>
          <a:bodyPr tIns="91440" bIns="9144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
        <p:nvSpPr>
          <p:cNvPr id="41" name="PlaceHolder 3"/>
          <p:cNvSpPr>
            <a:spLocks noGrp="1"/>
          </p:cNvSpPr>
          <p:nvPr>
            <p:ph type="sldNum"/>
          </p:nvPr>
        </p:nvSpPr>
        <p:spPr>
          <a:xfrm>
            <a:off x="8498160" y="4688640"/>
            <a:ext cx="548280" cy="393120"/>
          </a:xfrm>
          <a:prstGeom prst="rect">
            <a:avLst/>
          </a:prstGeom>
        </p:spPr>
        <p:txBody>
          <a:bodyPr tIns="91440" bIns="91440" anchor="ctr"/>
          <a:p>
            <a:pPr>
              <a:lnSpc>
                <a:spcPct val="100000"/>
              </a:lnSpc>
            </a:pPr>
            <a:fld id="{27FC2840-3957-4B40-8315-10B33CECC09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jpeg"/><Relationship Id="rId8" Type="http://schemas.openxmlformats.org/officeDocument/2006/relationships/image" Target="../media/image21.jpeg"/><Relationship Id="rId9"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extShape 1"/>
          <p:cNvSpPr txBox="1"/>
          <p:nvPr/>
        </p:nvSpPr>
        <p:spPr>
          <a:xfrm>
            <a:off x="344160" y="1404000"/>
            <a:ext cx="8455320" cy="2146320"/>
          </a:xfrm>
          <a:prstGeom prst="rect">
            <a:avLst/>
          </a:prstGeom>
          <a:solidFill>
            <a:srgbClr val="ffffff"/>
          </a:solidFill>
          <a:ln>
            <a:noFill/>
          </a:ln>
        </p:spPr>
        <p:txBody>
          <a:bodyPr tIns="91440" bIns="91440" anchor="ctr"/>
          <a:p>
            <a:pPr algn="ctr">
              <a:lnSpc>
                <a:spcPct val="100000"/>
              </a:lnSpc>
            </a:pPr>
            <a:r>
              <a:rPr b="1" lang="en-US" sz="4000" spc="-1" strike="noStrike">
                <a:solidFill>
                  <a:srgbClr val="000000"/>
                </a:solidFill>
                <a:uFill>
                  <a:solidFill>
                    <a:srgbClr val="ffffff"/>
                  </a:solidFill>
                </a:uFill>
                <a:latin typeface="Playfair Display"/>
                <a:ea typeface="Playfair Display"/>
              </a:rPr>
              <a:t>Small Task Prototype System V1</a:t>
            </a:r>
            <a:endParaRPr b="0" lang="en-US" sz="1400" spc="-1" strike="noStrike">
              <a:solidFill>
                <a:srgbClr val="000000"/>
              </a:solidFill>
              <a:uFill>
                <a:solidFill>
                  <a:srgbClr val="ffffff"/>
                </a:solidFill>
              </a:uFill>
              <a:latin typeface="Arial"/>
            </a:endParaRPr>
          </a:p>
        </p:txBody>
      </p:sp>
      <p:sp>
        <p:nvSpPr>
          <p:cNvPr id="77" name="TextShape 2"/>
          <p:cNvSpPr txBox="1"/>
          <p:nvPr/>
        </p:nvSpPr>
        <p:spPr>
          <a:xfrm>
            <a:off x="344160" y="3550680"/>
            <a:ext cx="4909680" cy="1205280"/>
          </a:xfrm>
          <a:prstGeom prst="rect">
            <a:avLst/>
          </a:prstGeom>
          <a:solidFill>
            <a:srgbClr val="000000"/>
          </a:solidFill>
          <a:ln>
            <a:noFill/>
          </a:ln>
        </p:spPr>
        <p:txBody>
          <a:bodyPr tIns="91440" bIns="91440" anchor="ctr"/>
          <a:p>
            <a:pPr>
              <a:lnSpc>
                <a:spcPct val="100000"/>
              </a:lnSpc>
            </a:pPr>
            <a:r>
              <a:rPr b="1" lang="en-US" sz="2400" spc="-1" strike="noStrike">
                <a:solidFill>
                  <a:srgbClr val="ffffff"/>
                </a:solidFill>
                <a:uFill>
                  <a:solidFill>
                    <a:srgbClr val="ffffff"/>
                  </a:solidFill>
                </a:uFill>
                <a:latin typeface="Montserrat"/>
                <a:ea typeface="Montserrat"/>
              </a:rPr>
              <a:t>Quick Prototype System</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Reuse Raspberry PI2 Enclosure</a:t>
            </a:r>
            <a:r>
              <a:rPr b="0" lang="en-US" sz="3000" spc="-1" strike="noStrike">
                <a:solidFill>
                  <a:srgbClr val="4a86e8"/>
                </a:solidFill>
                <a:uFill>
                  <a:solidFill>
                    <a:srgbClr val="ffffff"/>
                  </a:solidFill>
                </a:uFill>
                <a:latin typeface="Oswald"/>
                <a:ea typeface="Oswald"/>
              </a:rPr>
              <a:t>
</a:t>
            </a:r>
            <a:endParaRPr b="0" lang="en-US" sz="1400" spc="-1" strike="noStrike">
              <a:solidFill>
                <a:srgbClr val="000000"/>
              </a:solidFill>
              <a:uFill>
                <a:solidFill>
                  <a:srgbClr val="ffffff"/>
                </a:solidFill>
              </a:uFill>
              <a:latin typeface="Arial"/>
            </a:endParaRPr>
          </a:p>
        </p:txBody>
      </p:sp>
      <p:sp>
        <p:nvSpPr>
          <p:cNvPr id="117" name="TextShape 2"/>
          <p:cNvSpPr txBox="1"/>
          <p:nvPr/>
        </p:nvSpPr>
        <p:spPr>
          <a:xfrm>
            <a:off x="311760" y="1017720"/>
            <a:ext cx="8520120" cy="4059720"/>
          </a:xfrm>
          <a:prstGeom prst="rect">
            <a:avLst/>
          </a:prstGeom>
          <a:noFill/>
          <a:ln>
            <a:noFill/>
          </a:ln>
        </p:spPr>
        <p:txBody>
          <a:bodyPr tIns="91440" bIns="91440"/>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 </a:t>
            </a:r>
            <a:r>
              <a:rPr b="0" lang="en-US" sz="1800" spc="-1" strike="noStrike">
                <a:solidFill>
                  <a:srgbClr val="000000"/>
                </a:solidFill>
                <a:uFill>
                  <a:solidFill>
                    <a:srgbClr val="ffffff"/>
                  </a:solidFill>
                </a:uFill>
                <a:latin typeface="Playfair Display"/>
                <a:ea typeface="Playfair Display"/>
              </a:rPr>
              <a:t>Credit card size board just like raspberry PI, it may be accommodated in raspberry PI enclosure.</a:t>
            </a:r>
            <a:endParaRPr b="0" lang="en-US" sz="1400" spc="-1" strike="noStrike">
              <a:solidFill>
                <a:srgbClr val="000000"/>
              </a:solidFill>
              <a:uFill>
                <a:solidFill>
                  <a:srgbClr val="ffffff"/>
                </a:solidFill>
              </a:uFill>
              <a:latin typeface="Arial"/>
            </a:endParaRPr>
          </a:p>
        </p:txBody>
      </p:sp>
      <p:pic>
        <p:nvPicPr>
          <p:cNvPr id="118" name="Shape 172" descr=""/>
          <p:cNvPicPr/>
          <p:nvPr/>
        </p:nvPicPr>
        <p:blipFill>
          <a:blip r:embed="rId1"/>
          <a:stretch/>
        </p:blipFill>
        <p:spPr>
          <a:xfrm>
            <a:off x="543960" y="1753920"/>
            <a:ext cx="4763880" cy="3158280"/>
          </a:xfrm>
          <a:prstGeom prst="rect">
            <a:avLst/>
          </a:prstGeom>
          <a:ln w="19080">
            <a:solidFill>
              <a:schemeClr val="dk2"/>
            </a:solidFill>
            <a:round/>
          </a:ln>
        </p:spPr>
      </p:pic>
      <p:pic>
        <p:nvPicPr>
          <p:cNvPr id="119" name="Shape 173" descr=""/>
          <p:cNvPicPr/>
          <p:nvPr/>
        </p:nvPicPr>
        <p:blipFill>
          <a:blip r:embed="rId2"/>
          <a:stretch/>
        </p:blipFill>
        <p:spPr>
          <a:xfrm>
            <a:off x="5956560" y="1753920"/>
            <a:ext cx="2596320" cy="1250280"/>
          </a:xfrm>
          <a:prstGeom prst="rect">
            <a:avLst/>
          </a:prstGeom>
          <a:ln w="19080">
            <a:solidFill>
              <a:schemeClr val="dk2"/>
            </a:solidFill>
            <a:round/>
          </a:ln>
        </p:spPr>
      </p:pic>
      <p:sp>
        <p:nvSpPr>
          <p:cNvPr id="120" name="CustomShape 3"/>
          <p:cNvSpPr/>
          <p:nvPr/>
        </p:nvSpPr>
        <p:spPr>
          <a:xfrm>
            <a:off x="6503760" y="4339800"/>
            <a:ext cx="1751040" cy="5724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Similar size as Raspberry PI 2/3</a:t>
            </a:r>
            <a:endParaRPr b="0" lang="en-US" sz="1800" spc="-1" strike="noStrike">
              <a:solidFill>
                <a:srgbClr val="000000"/>
              </a:solidFill>
              <a:uFill>
                <a:solidFill>
                  <a:srgbClr val="ffffff"/>
                </a:solidFill>
              </a:uFill>
              <a:latin typeface="Arial"/>
            </a:endParaRPr>
          </a:p>
        </p:txBody>
      </p:sp>
      <p:sp>
        <p:nvSpPr>
          <p:cNvPr id="121" name="CustomShape 4"/>
          <p:cNvSpPr/>
          <p:nvPr/>
        </p:nvSpPr>
        <p:spPr>
          <a:xfrm>
            <a:off x="7111080" y="3454200"/>
            <a:ext cx="287280" cy="818280"/>
          </a:xfrm>
          <a:prstGeom prst="upArrow">
            <a:avLst>
              <a:gd name="adj1" fmla="val 50000"/>
              <a:gd name="adj2" fmla="val 50000"/>
            </a:avLst>
          </a:prstGeom>
          <a:solidFill>
            <a:schemeClr val="lt2"/>
          </a:solidFill>
          <a:ln w="9360">
            <a:solidFill>
              <a:schemeClr val="dk2"/>
            </a:solidFill>
            <a:round/>
          </a:ln>
        </p:spPr>
        <p:style>
          <a:lnRef idx="0"/>
          <a:fillRef idx="0"/>
          <a:effectRef idx="0"/>
          <a:fontRef idx="minor"/>
        </p:style>
      </p:sp>
    </p:spTree>
  </p:cSld>
  <p:timing>
    <p:tnLst>
      <p:par>
        <p:cTn id="34" dur="indefinite" restart="never" nodeType="tmRoot">
          <p:childTnLst>
            <p:seq>
              <p:cTn id="35"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Connector</a:t>
            </a:r>
            <a:r>
              <a:rPr b="0" lang="en-US" sz="3000" spc="-1" strike="noStrike">
                <a:solidFill>
                  <a:srgbClr val="4a86e8"/>
                </a:solidFill>
                <a:uFill>
                  <a:solidFill>
                    <a:srgbClr val="ffffff"/>
                  </a:solidFill>
                </a:uFill>
                <a:latin typeface="Oswald"/>
                <a:ea typeface="Oswald"/>
              </a:rPr>
              <a:t>
</a:t>
            </a:r>
            <a:r>
              <a:rPr b="0" lang="en-US" sz="3000" spc="-1" strike="noStrike">
                <a:solidFill>
                  <a:srgbClr val="4a86e8"/>
                </a:solidFill>
                <a:uFill>
                  <a:solidFill>
                    <a:srgbClr val="ffffff"/>
                  </a:solidFill>
                </a:uFill>
                <a:latin typeface="Oswald"/>
                <a:ea typeface="Oswald"/>
              </a:rPr>
              <a:t>
</a:t>
            </a:r>
            <a:endParaRPr b="0" lang="en-US" sz="1400" spc="-1" strike="noStrike">
              <a:solidFill>
                <a:srgbClr val="000000"/>
              </a:solidFill>
              <a:uFill>
                <a:solidFill>
                  <a:srgbClr val="ffffff"/>
                </a:solidFill>
              </a:uFill>
              <a:latin typeface="Arial"/>
            </a:endParaRPr>
          </a:p>
        </p:txBody>
      </p:sp>
      <p:sp>
        <p:nvSpPr>
          <p:cNvPr id="123" name="TextShape 2"/>
          <p:cNvSpPr txBox="1"/>
          <p:nvPr/>
        </p:nvSpPr>
        <p:spPr>
          <a:xfrm>
            <a:off x="311760" y="1017720"/>
            <a:ext cx="8520120" cy="4059720"/>
          </a:xfrm>
          <a:prstGeom prst="rect">
            <a:avLst/>
          </a:prstGeom>
          <a:noFill/>
          <a:ln>
            <a:noFill/>
          </a:ln>
        </p:spPr>
        <p:txBody>
          <a:bodyPr tIns="91440" bIns="91440"/>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 </a:t>
            </a:r>
            <a:r>
              <a:rPr b="0" lang="en-US" sz="1800" spc="-1" strike="noStrike">
                <a:solidFill>
                  <a:srgbClr val="000000"/>
                </a:solidFill>
                <a:uFill>
                  <a:solidFill>
                    <a:srgbClr val="ffffff"/>
                  </a:solidFill>
                </a:uFill>
                <a:latin typeface="Playfair Display"/>
                <a:ea typeface="Playfair Display"/>
              </a:rPr>
              <a:t>Credit card size board just like raspberry PI, it may be accommodated in raspberry PI enclosure. (Middle PIN Ground)</a:t>
            </a:r>
            <a:endParaRPr b="0" lang="en-US" sz="1400" spc="-1" strike="noStrike">
              <a:solidFill>
                <a:srgbClr val="000000"/>
              </a:solidFill>
              <a:uFill>
                <a:solidFill>
                  <a:srgbClr val="ffffff"/>
                </a:solidFill>
              </a:uFill>
              <a:latin typeface="Arial"/>
            </a:endParaRPr>
          </a:p>
        </p:txBody>
      </p:sp>
      <p:pic>
        <p:nvPicPr>
          <p:cNvPr id="124" name="Shape 182" descr=""/>
          <p:cNvPicPr/>
          <p:nvPr/>
        </p:nvPicPr>
        <p:blipFill>
          <a:blip r:embed="rId1"/>
          <a:stretch/>
        </p:blipFill>
        <p:spPr>
          <a:xfrm>
            <a:off x="2309760" y="1857240"/>
            <a:ext cx="4763880" cy="3158280"/>
          </a:xfrm>
          <a:prstGeom prst="rect">
            <a:avLst/>
          </a:prstGeom>
          <a:ln>
            <a:noFill/>
          </a:ln>
        </p:spPr>
      </p:pic>
      <p:sp>
        <p:nvSpPr>
          <p:cNvPr id="125" name="CustomShape 3"/>
          <p:cNvSpPr/>
          <p:nvPr/>
        </p:nvSpPr>
        <p:spPr>
          <a:xfrm flipH="1">
            <a:off x="1199880" y="2847600"/>
            <a:ext cx="1419840" cy="5889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26" name="CustomShape 4"/>
          <p:cNvSpPr/>
          <p:nvPr/>
        </p:nvSpPr>
        <p:spPr>
          <a:xfrm>
            <a:off x="634320" y="3232800"/>
            <a:ext cx="565200" cy="4075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LED</a:t>
            </a:r>
            <a:endParaRPr b="0" lang="en-US" sz="1800" spc="-1" strike="noStrike">
              <a:solidFill>
                <a:srgbClr val="000000"/>
              </a:solidFill>
              <a:uFill>
                <a:solidFill>
                  <a:srgbClr val="ffffff"/>
                </a:solidFill>
              </a:uFill>
              <a:latin typeface="Arial"/>
            </a:endParaRPr>
          </a:p>
        </p:txBody>
      </p:sp>
      <p:sp>
        <p:nvSpPr>
          <p:cNvPr id="127" name="CustomShape 5"/>
          <p:cNvSpPr/>
          <p:nvPr/>
        </p:nvSpPr>
        <p:spPr>
          <a:xfrm>
            <a:off x="497160" y="3759120"/>
            <a:ext cx="950400" cy="4075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SD Card</a:t>
            </a:r>
            <a:endParaRPr b="0" lang="en-US" sz="1800" spc="-1" strike="noStrike">
              <a:solidFill>
                <a:srgbClr val="000000"/>
              </a:solidFill>
              <a:uFill>
                <a:solidFill>
                  <a:srgbClr val="ffffff"/>
                </a:solidFill>
              </a:uFill>
              <a:latin typeface="Arial"/>
            </a:endParaRPr>
          </a:p>
        </p:txBody>
      </p:sp>
      <p:sp>
        <p:nvSpPr>
          <p:cNvPr id="128" name="CustomShape 6"/>
          <p:cNvSpPr/>
          <p:nvPr/>
        </p:nvSpPr>
        <p:spPr>
          <a:xfrm flipH="1">
            <a:off x="1447920" y="3917160"/>
            <a:ext cx="882720" cy="457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29" name="CustomShape 7"/>
          <p:cNvSpPr/>
          <p:nvPr/>
        </p:nvSpPr>
        <p:spPr>
          <a:xfrm rot="10800000">
            <a:off x="2862720" y="4710600"/>
            <a:ext cx="1297440" cy="979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30" name="CustomShape 8"/>
          <p:cNvSpPr/>
          <p:nvPr/>
        </p:nvSpPr>
        <p:spPr>
          <a:xfrm>
            <a:off x="861840" y="4505400"/>
            <a:ext cx="730440" cy="572400"/>
          </a:xfrm>
          <a:prstGeom prst="rect">
            <a:avLst/>
          </a:prstGeom>
          <a:noFill/>
          <a:ln>
            <a:noFill/>
          </a:ln>
        </p:spPr>
        <p:style>
          <a:lnRef idx="0"/>
          <a:fillRef idx="0"/>
          <a:effectRef idx="0"/>
          <a:fontRef idx="minor"/>
        </p:style>
        <p:txBody>
          <a:bodyPr tIns="91440" bIns="91440"/>
          <a:p>
            <a:pPr>
              <a:lnSpc>
                <a:spcPct val="100000"/>
              </a:lnSpc>
            </a:pPr>
            <a:r>
              <a:rPr b="1" lang="en-US" sz="700" spc="-1" strike="noStrike">
                <a:solidFill>
                  <a:srgbClr val="ff0000"/>
                </a:solidFill>
                <a:uFill>
                  <a:solidFill>
                    <a:srgbClr val="ffffff"/>
                  </a:solidFill>
                </a:uFill>
                <a:latin typeface="Arial"/>
                <a:ea typeface="Arial"/>
              </a:rPr>
              <a:t>Micro USB just for power supply</a:t>
            </a:r>
            <a:endParaRPr b="0" lang="en-US" sz="1800" spc="-1" strike="noStrike">
              <a:solidFill>
                <a:srgbClr val="000000"/>
              </a:solidFill>
              <a:uFill>
                <a:solidFill>
                  <a:srgbClr val="ffffff"/>
                </a:solidFill>
              </a:uFill>
              <a:latin typeface="Arial"/>
            </a:endParaRPr>
          </a:p>
        </p:txBody>
      </p:sp>
      <p:sp>
        <p:nvSpPr>
          <p:cNvPr id="131" name="CustomShape 9"/>
          <p:cNvSpPr/>
          <p:nvPr/>
        </p:nvSpPr>
        <p:spPr>
          <a:xfrm flipH="1" rot="10800000">
            <a:off x="7300080" y="4125240"/>
            <a:ext cx="639360" cy="9295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32" name="CustomShape 10"/>
          <p:cNvSpPr/>
          <p:nvPr/>
        </p:nvSpPr>
        <p:spPr>
          <a:xfrm>
            <a:off x="7300080" y="3038040"/>
            <a:ext cx="1297440" cy="313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10/100 Ethernet</a:t>
            </a:r>
            <a:endParaRPr b="0" lang="en-US" sz="1800" spc="-1" strike="noStrike">
              <a:solidFill>
                <a:srgbClr val="000000"/>
              </a:solidFill>
              <a:uFill>
                <a:solidFill>
                  <a:srgbClr val="ffffff"/>
                </a:solidFill>
              </a:uFill>
              <a:latin typeface="Arial"/>
            </a:endParaRPr>
          </a:p>
        </p:txBody>
      </p:sp>
      <p:sp>
        <p:nvSpPr>
          <p:cNvPr id="133" name="CustomShape 11"/>
          <p:cNvSpPr/>
          <p:nvPr/>
        </p:nvSpPr>
        <p:spPr>
          <a:xfrm flipH="1" rot="10800000">
            <a:off x="7578720" y="2792520"/>
            <a:ext cx="2035800" cy="306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34" name="CustomShape 12"/>
          <p:cNvSpPr/>
          <p:nvPr/>
        </p:nvSpPr>
        <p:spPr>
          <a:xfrm>
            <a:off x="4936680" y="2226960"/>
            <a:ext cx="2642400" cy="8424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35" name="CustomShape 13"/>
          <p:cNvSpPr/>
          <p:nvPr/>
        </p:nvSpPr>
        <p:spPr>
          <a:xfrm>
            <a:off x="7579440" y="2557440"/>
            <a:ext cx="680400" cy="407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Audio buzzer</a:t>
            </a:r>
            <a:endParaRPr b="0" lang="en-US" sz="1800" spc="-1" strike="noStrike">
              <a:solidFill>
                <a:srgbClr val="000000"/>
              </a:solidFill>
              <a:uFill>
                <a:solidFill>
                  <a:srgbClr val="ffffff"/>
                </a:solidFill>
              </a:uFill>
              <a:latin typeface="Arial"/>
            </a:endParaRPr>
          </a:p>
        </p:txBody>
      </p:sp>
      <p:sp>
        <p:nvSpPr>
          <p:cNvPr id="136" name="CustomShape 14"/>
          <p:cNvSpPr/>
          <p:nvPr/>
        </p:nvSpPr>
        <p:spPr>
          <a:xfrm>
            <a:off x="7579440" y="2107440"/>
            <a:ext cx="1207800" cy="407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Reset button</a:t>
            </a:r>
            <a:endParaRPr b="0" lang="en-US" sz="1800" spc="-1" strike="noStrike">
              <a:solidFill>
                <a:srgbClr val="000000"/>
              </a:solidFill>
              <a:uFill>
                <a:solidFill>
                  <a:srgbClr val="ffffff"/>
                </a:solidFill>
              </a:uFill>
              <a:latin typeface="Arial"/>
            </a:endParaRPr>
          </a:p>
        </p:txBody>
      </p:sp>
      <p:sp>
        <p:nvSpPr>
          <p:cNvPr id="137" name="CustomShape 15"/>
          <p:cNvSpPr/>
          <p:nvPr/>
        </p:nvSpPr>
        <p:spPr>
          <a:xfrm>
            <a:off x="3200040" y="1602360"/>
            <a:ext cx="56520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UART2 RX</a:t>
            </a:r>
            <a:endParaRPr b="0" lang="en-US" sz="1800" spc="-1" strike="noStrike">
              <a:solidFill>
                <a:srgbClr val="000000"/>
              </a:solidFill>
              <a:uFill>
                <a:solidFill>
                  <a:srgbClr val="ffffff"/>
                </a:solidFill>
              </a:uFill>
              <a:latin typeface="Arial"/>
            </a:endParaRPr>
          </a:p>
        </p:txBody>
      </p:sp>
      <p:sp>
        <p:nvSpPr>
          <p:cNvPr id="138" name="CustomShape 16"/>
          <p:cNvSpPr/>
          <p:nvPr/>
        </p:nvSpPr>
        <p:spPr>
          <a:xfrm>
            <a:off x="3731040" y="1602360"/>
            <a:ext cx="56520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UART2 RX</a:t>
            </a:r>
            <a:endParaRPr b="0" lang="en-US" sz="1800" spc="-1" strike="noStrike">
              <a:solidFill>
                <a:srgbClr val="000000"/>
              </a:solidFill>
              <a:uFill>
                <a:solidFill>
                  <a:srgbClr val="ffffff"/>
                </a:solidFill>
              </a:uFill>
              <a:latin typeface="Arial"/>
            </a:endParaRPr>
          </a:p>
        </p:txBody>
      </p:sp>
      <p:sp>
        <p:nvSpPr>
          <p:cNvPr id="139" name="CustomShape 17"/>
          <p:cNvSpPr/>
          <p:nvPr/>
        </p:nvSpPr>
        <p:spPr>
          <a:xfrm>
            <a:off x="4289400" y="1602360"/>
            <a:ext cx="56520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UART3 RX</a:t>
            </a:r>
            <a:endParaRPr b="0" lang="en-US" sz="1800" spc="-1" strike="noStrike">
              <a:solidFill>
                <a:srgbClr val="000000"/>
              </a:solidFill>
              <a:uFill>
                <a:solidFill>
                  <a:srgbClr val="ffffff"/>
                </a:solidFill>
              </a:uFill>
              <a:latin typeface="Arial"/>
            </a:endParaRPr>
          </a:p>
        </p:txBody>
      </p:sp>
      <p:sp>
        <p:nvSpPr>
          <p:cNvPr id="140" name="CustomShape 18"/>
          <p:cNvSpPr/>
          <p:nvPr/>
        </p:nvSpPr>
        <p:spPr>
          <a:xfrm>
            <a:off x="4854600" y="1602360"/>
            <a:ext cx="56520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UART3 RX</a:t>
            </a:r>
            <a:endParaRPr b="0" lang="en-US" sz="1800" spc="-1" strike="noStrike">
              <a:solidFill>
                <a:srgbClr val="000000"/>
              </a:solidFill>
              <a:uFill>
                <a:solidFill>
                  <a:srgbClr val="ffffff"/>
                </a:solidFill>
              </a:uFill>
              <a:latin typeface="Arial"/>
            </a:endParaRPr>
          </a:p>
        </p:txBody>
      </p:sp>
      <p:sp>
        <p:nvSpPr>
          <p:cNvPr id="141" name="CustomShape 19"/>
          <p:cNvSpPr/>
          <p:nvPr/>
        </p:nvSpPr>
        <p:spPr>
          <a:xfrm>
            <a:off x="497160" y="1857240"/>
            <a:ext cx="59868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RS485 TX+</a:t>
            </a:r>
            <a:endParaRPr b="0" lang="en-US" sz="1800" spc="-1" strike="noStrike">
              <a:solidFill>
                <a:srgbClr val="000000"/>
              </a:solidFill>
              <a:uFill>
                <a:solidFill>
                  <a:srgbClr val="ffffff"/>
                </a:solidFill>
              </a:uFill>
              <a:latin typeface="Arial"/>
            </a:endParaRPr>
          </a:p>
        </p:txBody>
      </p:sp>
      <p:sp>
        <p:nvSpPr>
          <p:cNvPr id="142" name="CustomShape 20"/>
          <p:cNvSpPr/>
          <p:nvPr/>
        </p:nvSpPr>
        <p:spPr>
          <a:xfrm>
            <a:off x="497160" y="2078640"/>
            <a:ext cx="59868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RS485 RX+</a:t>
            </a:r>
            <a:endParaRPr b="0" lang="en-US" sz="1800" spc="-1" strike="noStrike">
              <a:solidFill>
                <a:srgbClr val="000000"/>
              </a:solidFill>
              <a:uFill>
                <a:solidFill>
                  <a:srgbClr val="ffffff"/>
                </a:solidFill>
              </a:uFill>
              <a:latin typeface="Arial"/>
            </a:endParaRPr>
          </a:p>
        </p:txBody>
      </p:sp>
      <p:sp>
        <p:nvSpPr>
          <p:cNvPr id="143" name="CustomShape 21"/>
          <p:cNvSpPr/>
          <p:nvPr/>
        </p:nvSpPr>
        <p:spPr>
          <a:xfrm>
            <a:off x="497160" y="2396520"/>
            <a:ext cx="59868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RS485 RX-</a:t>
            </a:r>
            <a:endParaRPr b="0" lang="en-US" sz="1800" spc="-1" strike="noStrike">
              <a:solidFill>
                <a:srgbClr val="000000"/>
              </a:solidFill>
              <a:uFill>
                <a:solidFill>
                  <a:srgbClr val="ffffff"/>
                </a:solidFill>
              </a:uFill>
              <a:latin typeface="Arial"/>
            </a:endParaRPr>
          </a:p>
        </p:txBody>
      </p:sp>
      <p:sp>
        <p:nvSpPr>
          <p:cNvPr id="144" name="CustomShape 22"/>
          <p:cNvSpPr/>
          <p:nvPr/>
        </p:nvSpPr>
        <p:spPr>
          <a:xfrm>
            <a:off x="539280" y="2634120"/>
            <a:ext cx="59868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RS485 TX-</a:t>
            </a:r>
            <a:endParaRPr b="0" lang="en-US" sz="1800" spc="-1" strike="noStrike">
              <a:solidFill>
                <a:srgbClr val="000000"/>
              </a:solidFill>
              <a:uFill>
                <a:solidFill>
                  <a:srgbClr val="ffffff"/>
                </a:solidFill>
              </a:uFill>
              <a:latin typeface="Arial"/>
            </a:endParaRPr>
          </a:p>
        </p:txBody>
      </p:sp>
      <p:sp>
        <p:nvSpPr>
          <p:cNvPr id="145" name="CustomShape 23"/>
          <p:cNvSpPr/>
          <p:nvPr/>
        </p:nvSpPr>
        <p:spPr>
          <a:xfrm rot="10800000">
            <a:off x="3661200" y="2206440"/>
            <a:ext cx="178200" cy="34848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46" name="CustomShape 24"/>
          <p:cNvSpPr/>
          <p:nvPr/>
        </p:nvSpPr>
        <p:spPr>
          <a:xfrm flipH="1" rot="10800000">
            <a:off x="4012920" y="2171880"/>
            <a:ext cx="117720" cy="3139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47" name="CustomShape 25"/>
          <p:cNvSpPr/>
          <p:nvPr/>
        </p:nvSpPr>
        <p:spPr>
          <a:xfrm flipH="1" rot="10800000">
            <a:off x="4571280" y="2372040"/>
            <a:ext cx="393480" cy="51408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48" name="CustomShape 26"/>
          <p:cNvSpPr/>
          <p:nvPr/>
        </p:nvSpPr>
        <p:spPr>
          <a:xfrm flipH="1" rot="10800000">
            <a:off x="5136840" y="2392560"/>
            <a:ext cx="717480" cy="5349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49" name="CustomShape 27"/>
          <p:cNvSpPr/>
          <p:nvPr/>
        </p:nvSpPr>
        <p:spPr>
          <a:xfrm rot="10800000">
            <a:off x="2964600" y="1992600"/>
            <a:ext cx="1868040" cy="75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0" name="CustomShape 28"/>
          <p:cNvSpPr/>
          <p:nvPr/>
        </p:nvSpPr>
        <p:spPr>
          <a:xfrm flipH="1">
            <a:off x="1096200" y="2013480"/>
            <a:ext cx="1992240" cy="1926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1" name="CustomShape 29"/>
          <p:cNvSpPr/>
          <p:nvPr/>
        </p:nvSpPr>
        <p:spPr>
          <a:xfrm flipH="1">
            <a:off x="1095480" y="2102760"/>
            <a:ext cx="1509480" cy="42084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2" name="CustomShape 30"/>
          <p:cNvSpPr/>
          <p:nvPr/>
        </p:nvSpPr>
        <p:spPr>
          <a:xfrm flipH="1">
            <a:off x="1137600" y="2275200"/>
            <a:ext cx="1481400" cy="4860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3" name="CustomShape 31"/>
          <p:cNvSpPr/>
          <p:nvPr/>
        </p:nvSpPr>
        <p:spPr>
          <a:xfrm>
            <a:off x="3813480" y="485208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ADC Ch1</a:t>
            </a:r>
            <a:endParaRPr b="0" lang="en-US" sz="1800" spc="-1" strike="noStrike">
              <a:solidFill>
                <a:srgbClr val="000000"/>
              </a:solidFill>
              <a:uFill>
                <a:solidFill>
                  <a:srgbClr val="ffffff"/>
                </a:solidFill>
              </a:uFill>
              <a:latin typeface="Arial"/>
            </a:endParaRPr>
          </a:p>
        </p:txBody>
      </p:sp>
      <p:sp>
        <p:nvSpPr>
          <p:cNvPr id="154" name="CustomShape 32"/>
          <p:cNvSpPr/>
          <p:nvPr/>
        </p:nvSpPr>
        <p:spPr>
          <a:xfrm>
            <a:off x="4310280" y="485208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ADC Ch1</a:t>
            </a:r>
            <a:endParaRPr b="0" lang="en-US" sz="1800" spc="-1" strike="noStrike">
              <a:solidFill>
                <a:srgbClr val="000000"/>
              </a:solidFill>
              <a:uFill>
                <a:solidFill>
                  <a:srgbClr val="ffffff"/>
                </a:solidFill>
              </a:uFill>
              <a:latin typeface="Arial"/>
            </a:endParaRPr>
          </a:p>
        </p:txBody>
      </p:sp>
      <p:sp>
        <p:nvSpPr>
          <p:cNvPr id="155" name="CustomShape 33"/>
          <p:cNvSpPr/>
          <p:nvPr/>
        </p:nvSpPr>
        <p:spPr>
          <a:xfrm>
            <a:off x="4875840" y="485208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DAC Ch1</a:t>
            </a:r>
            <a:endParaRPr b="0" lang="en-US" sz="1800" spc="-1" strike="noStrike">
              <a:solidFill>
                <a:srgbClr val="000000"/>
              </a:solidFill>
              <a:uFill>
                <a:solidFill>
                  <a:srgbClr val="ffffff"/>
                </a:solidFill>
              </a:uFill>
              <a:latin typeface="Arial"/>
            </a:endParaRPr>
          </a:p>
        </p:txBody>
      </p:sp>
      <p:sp>
        <p:nvSpPr>
          <p:cNvPr id="156" name="CustomShape 34"/>
          <p:cNvSpPr/>
          <p:nvPr/>
        </p:nvSpPr>
        <p:spPr>
          <a:xfrm>
            <a:off x="5366160" y="485208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DAC Ch2</a:t>
            </a:r>
            <a:endParaRPr b="0" lang="en-US" sz="1800" spc="-1" strike="noStrike">
              <a:solidFill>
                <a:srgbClr val="000000"/>
              </a:solidFill>
              <a:uFill>
                <a:solidFill>
                  <a:srgbClr val="ffffff"/>
                </a:solidFill>
              </a:uFill>
              <a:latin typeface="Arial"/>
            </a:endParaRPr>
          </a:p>
        </p:txBody>
      </p:sp>
      <p:sp>
        <p:nvSpPr>
          <p:cNvPr id="157" name="CustomShape 35"/>
          <p:cNvSpPr/>
          <p:nvPr/>
        </p:nvSpPr>
        <p:spPr>
          <a:xfrm flipH="1">
            <a:off x="4109760" y="4667760"/>
            <a:ext cx="275040" cy="2599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8" name="CustomShape 36"/>
          <p:cNvSpPr/>
          <p:nvPr/>
        </p:nvSpPr>
        <p:spPr>
          <a:xfrm flipH="1">
            <a:off x="4702320" y="4654080"/>
            <a:ext cx="27360" cy="2754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59" name="CustomShape 37"/>
          <p:cNvSpPr/>
          <p:nvPr/>
        </p:nvSpPr>
        <p:spPr>
          <a:xfrm flipH="1">
            <a:off x="5060880" y="4667760"/>
            <a:ext cx="6480" cy="3168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60" name="CustomShape 38"/>
          <p:cNvSpPr/>
          <p:nvPr/>
        </p:nvSpPr>
        <p:spPr>
          <a:xfrm>
            <a:off x="5391720" y="4619520"/>
            <a:ext cx="235800" cy="23220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61" name="CustomShape 39"/>
          <p:cNvSpPr/>
          <p:nvPr/>
        </p:nvSpPr>
        <p:spPr>
          <a:xfrm>
            <a:off x="1589400" y="328176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I2C SDA</a:t>
            </a:r>
            <a:endParaRPr b="0" lang="en-US" sz="1800" spc="-1" strike="noStrike">
              <a:solidFill>
                <a:srgbClr val="000000"/>
              </a:solidFill>
              <a:uFill>
                <a:solidFill>
                  <a:srgbClr val="ffffff"/>
                </a:solidFill>
              </a:uFill>
              <a:latin typeface="Arial"/>
            </a:endParaRPr>
          </a:p>
        </p:txBody>
      </p:sp>
      <p:sp>
        <p:nvSpPr>
          <p:cNvPr id="162" name="CustomShape 40"/>
          <p:cNvSpPr/>
          <p:nvPr/>
        </p:nvSpPr>
        <p:spPr>
          <a:xfrm>
            <a:off x="1617120" y="3522600"/>
            <a:ext cx="522720" cy="254520"/>
          </a:xfrm>
          <a:prstGeom prst="rect">
            <a:avLst/>
          </a:prstGeom>
          <a:noFill/>
          <a:ln>
            <a:noFill/>
          </a:ln>
        </p:spPr>
        <p:style>
          <a:lnRef idx="0"/>
          <a:fillRef idx="0"/>
          <a:effectRef idx="0"/>
          <a:fontRef idx="minor"/>
        </p:style>
        <p:txBody>
          <a:bodyPr tIns="91440" bIns="91440"/>
          <a:p>
            <a:pPr>
              <a:lnSpc>
                <a:spcPct val="100000"/>
              </a:lnSpc>
            </a:pPr>
            <a:r>
              <a:rPr b="1" lang="en-US" sz="600" spc="-1" strike="noStrike">
                <a:solidFill>
                  <a:srgbClr val="ff0000"/>
                </a:solidFill>
                <a:uFill>
                  <a:solidFill>
                    <a:srgbClr val="ffffff"/>
                  </a:solidFill>
                </a:uFill>
                <a:latin typeface="Arial"/>
                <a:ea typeface="Arial"/>
              </a:rPr>
              <a:t>I2C SCL</a:t>
            </a:r>
            <a:endParaRPr b="0" lang="en-US" sz="1800" spc="-1" strike="noStrike">
              <a:solidFill>
                <a:srgbClr val="000000"/>
              </a:solidFill>
              <a:uFill>
                <a:solidFill>
                  <a:srgbClr val="ffffff"/>
                </a:solidFill>
              </a:uFill>
              <a:latin typeface="Arial"/>
            </a:endParaRPr>
          </a:p>
        </p:txBody>
      </p:sp>
      <p:sp>
        <p:nvSpPr>
          <p:cNvPr id="163" name="CustomShape 41"/>
          <p:cNvSpPr/>
          <p:nvPr/>
        </p:nvSpPr>
        <p:spPr>
          <a:xfrm rot="10800000">
            <a:off x="3833640" y="3902400"/>
            <a:ext cx="1840320" cy="4755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64" name="CustomShape 42"/>
          <p:cNvSpPr/>
          <p:nvPr/>
        </p:nvSpPr>
        <p:spPr>
          <a:xfrm rot="10800000">
            <a:off x="3902760" y="4109400"/>
            <a:ext cx="1761840" cy="45864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65" name="CustomShape 43"/>
          <p:cNvSpPr/>
          <p:nvPr/>
        </p:nvSpPr>
        <p:spPr>
          <a:xfrm>
            <a:off x="4061160" y="4516200"/>
            <a:ext cx="3419280" cy="103320"/>
          </a:xfrm>
          <a:custGeom>
            <a:avLst/>
            <a:gdLst/>
            <a:ahLst/>
            <a:rect l="l" t="t" r="r" b="b"/>
            <a:pathLst>
              <a:path w="21600" h="21600">
                <a:moveTo>
                  <a:pt x="0" y="0"/>
                </a:moveTo>
                <a:lnTo>
                  <a:pt x="21600" y="21600"/>
                </a:lnTo>
              </a:path>
            </a:pathLst>
          </a:custGeom>
          <a:noFill/>
          <a:ln w="28440">
            <a:solidFill>
              <a:srgbClr val="00ff00"/>
            </a:solidFill>
            <a:round/>
            <a:tailEnd len="lg" type="triangle" w="lg"/>
          </a:ln>
        </p:spPr>
        <p:style>
          <a:lnRef idx="0"/>
          <a:fillRef idx="0"/>
          <a:effectRef idx="0"/>
          <a:fontRef idx="minor"/>
        </p:style>
      </p:sp>
      <p:sp>
        <p:nvSpPr>
          <p:cNvPr id="166" name="CustomShape 44"/>
          <p:cNvSpPr/>
          <p:nvPr/>
        </p:nvSpPr>
        <p:spPr>
          <a:xfrm>
            <a:off x="7534440" y="4410720"/>
            <a:ext cx="950400" cy="6667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I2C Humidity Temperature sensor</a:t>
            </a:r>
            <a:endParaRPr b="0" lang="en-US" sz="1800" spc="-1" strike="noStrike">
              <a:solidFill>
                <a:srgbClr val="000000"/>
              </a:solidFill>
              <a:uFill>
                <a:solidFill>
                  <a:srgbClr val="ffffff"/>
                </a:solidFill>
              </a:uFill>
              <a:latin typeface="Arial"/>
            </a:endParaRPr>
          </a:p>
        </p:txBody>
      </p:sp>
    </p:spTree>
  </p:cSld>
  <p:timing>
    <p:tnLst>
      <p:par>
        <p:cTn id="36" dur="indefinite" restart="never" nodeType="tmRoot">
          <p:childTnLst>
            <p:seq>
              <p:cTn id="37"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First look into GUI</a:t>
            </a:r>
            <a:r>
              <a:rPr b="0" lang="en-US" sz="3000" spc="-1" strike="noStrike">
                <a:solidFill>
                  <a:srgbClr val="4a86e8"/>
                </a:solidFill>
                <a:uFill>
                  <a:solidFill>
                    <a:srgbClr val="ffffff"/>
                  </a:solidFill>
                </a:uFill>
                <a:latin typeface="Oswald"/>
                <a:ea typeface="Oswald"/>
              </a:rPr>
              <a:t>
</a:t>
            </a:r>
            <a:endParaRPr b="0" lang="en-US" sz="1400" spc="-1" strike="noStrike">
              <a:solidFill>
                <a:srgbClr val="000000"/>
              </a:solidFill>
              <a:uFill>
                <a:solidFill>
                  <a:srgbClr val="ffffff"/>
                </a:solidFill>
              </a:uFill>
              <a:latin typeface="Arial"/>
            </a:endParaRPr>
          </a:p>
        </p:txBody>
      </p:sp>
      <p:sp>
        <p:nvSpPr>
          <p:cNvPr id="168" name="TextShape 2"/>
          <p:cNvSpPr txBox="1"/>
          <p:nvPr/>
        </p:nvSpPr>
        <p:spPr>
          <a:xfrm>
            <a:off x="311760" y="1017720"/>
            <a:ext cx="8520120" cy="4059720"/>
          </a:xfrm>
          <a:prstGeom prst="rect">
            <a:avLst/>
          </a:prstGeom>
          <a:noFill/>
          <a:ln>
            <a:noFill/>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This utility can download “C” script code into remote IP device with single mouse click. For example program below turns LED on and off. </a:t>
            </a:r>
            <a:endParaRPr b="0" lang="en-US" sz="1400" spc="-1" strike="noStrike">
              <a:solidFill>
                <a:srgbClr val="000000"/>
              </a:solidFill>
              <a:uFill>
                <a:solidFill>
                  <a:srgbClr val="ffffff"/>
                </a:solidFill>
              </a:uFill>
              <a:latin typeface="Arial"/>
            </a:endParaRPr>
          </a:p>
        </p:txBody>
      </p:sp>
      <p:pic>
        <p:nvPicPr>
          <p:cNvPr id="169" name="Shape 231" descr=""/>
          <p:cNvPicPr/>
          <p:nvPr/>
        </p:nvPicPr>
        <p:blipFill>
          <a:blip r:embed="rId1"/>
          <a:stretch/>
        </p:blipFill>
        <p:spPr>
          <a:xfrm>
            <a:off x="2191320" y="1854360"/>
            <a:ext cx="4646880" cy="3223080"/>
          </a:xfrm>
          <a:prstGeom prst="rect">
            <a:avLst/>
          </a:prstGeom>
          <a:ln>
            <a:noFill/>
          </a:ln>
        </p:spPr>
      </p:pic>
    </p:spTree>
  </p:cSld>
  <p:timing>
    <p:tnLst>
      <p:par>
        <p:cTn id="38" dur="indefinite" restart="never" nodeType="tmRoot">
          <p:childTnLst>
            <p:seq>
              <p:cTn id="39"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DIRECT Push script mode </a:t>
            </a:r>
            <a:endParaRPr b="0" lang="en-US" sz="1400" spc="-1" strike="noStrike">
              <a:solidFill>
                <a:srgbClr val="000000"/>
              </a:solidFill>
              <a:uFill>
                <a:solidFill>
                  <a:srgbClr val="ffffff"/>
                </a:solidFill>
              </a:uFill>
              <a:latin typeface="Arial"/>
            </a:endParaRPr>
          </a:p>
        </p:txBody>
      </p:sp>
      <p:sp>
        <p:nvSpPr>
          <p:cNvPr id="171" name="TextShape 2"/>
          <p:cNvSpPr txBox="1"/>
          <p:nvPr/>
        </p:nvSpPr>
        <p:spPr>
          <a:xfrm>
            <a:off x="311760" y="1296000"/>
            <a:ext cx="8520120" cy="3776760"/>
          </a:xfrm>
          <a:prstGeom prst="rect">
            <a:avLst/>
          </a:prstGeom>
          <a:noFill/>
          <a:ln>
            <a:noFill/>
          </a:ln>
        </p:spPr>
        <p:txBody>
          <a:bodyPr tIns="91440" bIns="91440"/>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User Edit and push “C” script into RAM via CoAP interface.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Std user debug printf from “C” script are transported via fast UDP pipe to PC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TTL UART/RS485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Dual 12 bit DAC/ADC for signal capture and signal generator </a:t>
            </a:r>
            <a:endParaRPr b="0" lang="en-US" sz="1400" spc="-1" strike="noStrike">
              <a:solidFill>
                <a:srgbClr val="000000"/>
              </a:solidFill>
              <a:uFill>
                <a:solidFill>
                  <a:srgbClr val="ffffff"/>
                </a:solidFill>
              </a:uFill>
              <a:latin typeface="Arial"/>
            </a:endParaRPr>
          </a:p>
        </p:txBody>
      </p:sp>
      <p:sp>
        <p:nvSpPr>
          <p:cNvPr id="172" name="CustomShape 3"/>
          <p:cNvSpPr/>
          <p:nvPr/>
        </p:nvSpPr>
        <p:spPr>
          <a:xfrm>
            <a:off x="7086600" y="2939400"/>
            <a:ext cx="1744560" cy="1049760"/>
          </a:xfrm>
          <a:prstGeom prst="wedgeEllipseCallout">
            <a:avLst>
              <a:gd name="adj1" fmla="val -81775"/>
              <a:gd name="adj2" fmla="val 16263"/>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000" spc="-1" strike="noStrike">
                <a:solidFill>
                  <a:srgbClr val="1155cc"/>
                </a:solidFill>
                <a:uFill>
                  <a:solidFill>
                    <a:srgbClr val="ffffff"/>
                  </a:solidFill>
                </a:uFill>
                <a:latin typeface="Arial"/>
                <a:ea typeface="Arial"/>
              </a:rPr>
              <a:t>“</a:t>
            </a:r>
            <a:r>
              <a:rPr b="1" lang="en-US" sz="1000" spc="-1" strike="noStrike">
                <a:solidFill>
                  <a:srgbClr val="1155cc"/>
                </a:solidFill>
                <a:uFill>
                  <a:solidFill>
                    <a:srgbClr val="ffffff"/>
                  </a:solidFill>
                </a:uFill>
                <a:latin typeface="Arial"/>
                <a:ea typeface="Arial"/>
              </a:rPr>
              <a:t>C” Script</a:t>
            </a:r>
            <a:endParaRPr b="0" lang="en-US" sz="1800" spc="-1" strike="noStrike">
              <a:solidFill>
                <a:srgbClr val="000000"/>
              </a:solidFill>
              <a:uFill>
                <a:solidFill>
                  <a:srgbClr val="ffffff"/>
                </a:solidFill>
              </a:uFill>
              <a:latin typeface="Arial"/>
            </a:endParaRPr>
          </a:p>
          <a:p>
            <a:pPr>
              <a:lnSpc>
                <a:spcPct val="100000"/>
              </a:lnSpc>
            </a:pPr>
            <a:r>
              <a:rPr b="1" lang="en-US" sz="1000" spc="-1" strike="noStrike">
                <a:solidFill>
                  <a:srgbClr val="1155cc"/>
                </a:solidFill>
                <a:uFill>
                  <a:solidFill>
                    <a:srgbClr val="ffffff"/>
                  </a:solidFill>
                </a:uFill>
                <a:latin typeface="Arial"/>
                <a:ea typeface="Arial"/>
              </a:rPr>
              <a:t>#include&lt;stdio.h&gt;</a:t>
            </a:r>
            <a:endParaRPr b="0" lang="en-US" sz="1800" spc="-1" strike="noStrike">
              <a:solidFill>
                <a:srgbClr val="000000"/>
              </a:solidFill>
              <a:uFill>
                <a:solidFill>
                  <a:srgbClr val="ffffff"/>
                </a:solidFill>
              </a:uFill>
              <a:latin typeface="Arial"/>
            </a:endParaRPr>
          </a:p>
        </p:txBody>
      </p:sp>
      <p:pic>
        <p:nvPicPr>
          <p:cNvPr id="173" name="Shape 239" descr=""/>
          <p:cNvPicPr/>
          <p:nvPr/>
        </p:nvPicPr>
        <p:blipFill>
          <a:blip r:embed="rId1"/>
          <a:stretch/>
        </p:blipFill>
        <p:spPr>
          <a:xfrm>
            <a:off x="4905000" y="3783240"/>
            <a:ext cx="936000" cy="1231560"/>
          </a:xfrm>
          <a:prstGeom prst="rect">
            <a:avLst/>
          </a:prstGeom>
          <a:ln>
            <a:noFill/>
          </a:ln>
        </p:spPr>
      </p:pic>
      <p:sp>
        <p:nvSpPr>
          <p:cNvPr id="174" name="CustomShape 4"/>
          <p:cNvSpPr/>
          <p:nvPr/>
        </p:nvSpPr>
        <p:spPr>
          <a:xfrm>
            <a:off x="1918440" y="4200840"/>
            <a:ext cx="2877120" cy="396720"/>
          </a:xfrm>
          <a:prstGeom prst="lef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Ethernet 10/100 UDP ink</a:t>
            </a:r>
            <a:endParaRPr b="0" lang="en-US" sz="1800" spc="-1" strike="noStrike">
              <a:solidFill>
                <a:srgbClr val="000000"/>
              </a:solidFill>
              <a:uFill>
                <a:solidFill>
                  <a:srgbClr val="ffffff"/>
                </a:solidFill>
              </a:uFill>
              <a:latin typeface="Arial"/>
            </a:endParaRPr>
          </a:p>
        </p:txBody>
      </p:sp>
      <p:pic>
        <p:nvPicPr>
          <p:cNvPr id="175" name="Shape 241" descr=""/>
          <p:cNvPicPr/>
          <p:nvPr/>
        </p:nvPicPr>
        <p:blipFill>
          <a:blip r:embed="rId2"/>
          <a:stretch/>
        </p:blipFill>
        <p:spPr>
          <a:xfrm>
            <a:off x="5581800" y="3382920"/>
            <a:ext cx="936000" cy="611640"/>
          </a:xfrm>
          <a:prstGeom prst="rect">
            <a:avLst/>
          </a:prstGeom>
          <a:ln>
            <a:noFill/>
          </a:ln>
        </p:spPr>
      </p:pic>
      <p:pic>
        <p:nvPicPr>
          <p:cNvPr id="176" name="Shape 242" descr=""/>
          <p:cNvPicPr/>
          <p:nvPr/>
        </p:nvPicPr>
        <p:blipFill>
          <a:blip r:embed="rId3"/>
          <a:stretch/>
        </p:blipFill>
        <p:spPr>
          <a:xfrm>
            <a:off x="311760" y="3473280"/>
            <a:ext cx="1497240" cy="1535400"/>
          </a:xfrm>
          <a:prstGeom prst="rect">
            <a:avLst/>
          </a:prstGeom>
          <a:ln>
            <a:noFill/>
          </a:ln>
        </p:spPr>
      </p:pic>
      <p:pic>
        <p:nvPicPr>
          <p:cNvPr id="177" name="Shape 243" descr=""/>
          <p:cNvPicPr/>
          <p:nvPr/>
        </p:nvPicPr>
        <p:blipFill>
          <a:blip r:embed="rId4"/>
          <a:stretch/>
        </p:blipFill>
        <p:spPr>
          <a:xfrm>
            <a:off x="6115320" y="4042440"/>
            <a:ext cx="499680" cy="396720"/>
          </a:xfrm>
          <a:prstGeom prst="rect">
            <a:avLst/>
          </a:prstGeom>
          <a:ln>
            <a:noFill/>
          </a:ln>
        </p:spPr>
      </p:pic>
      <p:pic>
        <p:nvPicPr>
          <p:cNvPr id="178" name="Shape 244" descr=""/>
          <p:cNvPicPr/>
          <p:nvPr/>
        </p:nvPicPr>
        <p:blipFill>
          <a:blip r:embed="rId5"/>
          <a:stretch/>
        </p:blipFill>
        <p:spPr>
          <a:xfrm>
            <a:off x="3221280" y="3530160"/>
            <a:ext cx="607680" cy="521280"/>
          </a:xfrm>
          <a:prstGeom prst="rect">
            <a:avLst/>
          </a:prstGeom>
          <a:ln>
            <a:noFill/>
          </a:ln>
        </p:spPr>
      </p:pic>
      <p:pic>
        <p:nvPicPr>
          <p:cNvPr id="179" name="Shape 245" descr=""/>
          <p:cNvPicPr/>
          <p:nvPr/>
        </p:nvPicPr>
        <p:blipFill>
          <a:blip r:embed="rId6"/>
          <a:stretch/>
        </p:blipFill>
        <p:spPr>
          <a:xfrm>
            <a:off x="1918440" y="3233880"/>
            <a:ext cx="1231560" cy="909720"/>
          </a:xfrm>
          <a:prstGeom prst="rect">
            <a:avLst/>
          </a:prstGeom>
          <a:ln>
            <a:noFill/>
          </a:ln>
        </p:spPr>
      </p:pic>
      <p:pic>
        <p:nvPicPr>
          <p:cNvPr id="180" name="Shape 246" descr=""/>
          <p:cNvPicPr/>
          <p:nvPr/>
        </p:nvPicPr>
        <p:blipFill>
          <a:blip r:embed="rId7"/>
          <a:stretch/>
        </p:blipFill>
        <p:spPr>
          <a:xfrm>
            <a:off x="3900600" y="3592440"/>
            <a:ext cx="765000" cy="396720"/>
          </a:xfrm>
          <a:prstGeom prst="rect">
            <a:avLst/>
          </a:prstGeom>
          <a:ln>
            <a:noFill/>
          </a:ln>
        </p:spPr>
      </p:pic>
      <p:pic>
        <p:nvPicPr>
          <p:cNvPr id="181" name="Shape 247" descr=""/>
          <p:cNvPicPr/>
          <p:nvPr/>
        </p:nvPicPr>
        <p:blipFill>
          <a:blip r:embed="rId8"/>
          <a:stretch/>
        </p:blipFill>
        <p:spPr>
          <a:xfrm>
            <a:off x="6615360" y="3916800"/>
            <a:ext cx="499680" cy="499680"/>
          </a:xfrm>
          <a:prstGeom prst="rect">
            <a:avLst/>
          </a:prstGeom>
          <a:ln>
            <a:noFill/>
          </a:ln>
        </p:spPr>
      </p:pic>
    </p:spTree>
  </p:cSld>
  <p:timing>
    <p:tnLst>
      <p:par>
        <p:cTn id="40" dur="indefinite" restart="never" nodeType="tmRoot">
          <p:childTnLst>
            <p:seq>
              <p:cTn id="41"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Autonomous Mode</a:t>
            </a:r>
            <a:endParaRPr b="0" lang="en-US" sz="1400" spc="-1" strike="noStrike">
              <a:solidFill>
                <a:srgbClr val="000000"/>
              </a:solidFill>
              <a:uFill>
                <a:solidFill>
                  <a:srgbClr val="ffffff"/>
                </a:solidFill>
              </a:uFill>
              <a:latin typeface="Arial"/>
            </a:endParaRPr>
          </a:p>
        </p:txBody>
      </p:sp>
      <p:sp>
        <p:nvSpPr>
          <p:cNvPr id="183" name="TextShape 2"/>
          <p:cNvSpPr txBox="1"/>
          <p:nvPr/>
        </p:nvSpPr>
        <p:spPr>
          <a:xfrm>
            <a:off x="311760" y="1296000"/>
            <a:ext cx="8520120" cy="3776760"/>
          </a:xfrm>
          <a:prstGeom prst="rect">
            <a:avLst/>
          </a:prstGeom>
          <a:noFill/>
          <a:ln>
            <a:noFill/>
          </a:ln>
        </p:spPr>
        <p:txBody>
          <a:bodyPr tIns="91440" bIns="91440"/>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System checks if “</a:t>
            </a:r>
            <a:r>
              <a:rPr b="1" lang="en-US" sz="1800" spc="-1" strike="noStrike">
                <a:solidFill>
                  <a:srgbClr val="1155cc"/>
                </a:solidFill>
                <a:uFill>
                  <a:solidFill>
                    <a:srgbClr val="ffffff"/>
                  </a:solidFill>
                </a:uFill>
                <a:latin typeface="Playfair Display"/>
                <a:ea typeface="Playfair Display"/>
              </a:rPr>
              <a:t>AUTORUN=1</a:t>
            </a:r>
            <a:r>
              <a:rPr b="0" lang="en-US" sz="1800" spc="-1" strike="noStrike">
                <a:solidFill>
                  <a:srgbClr val="000000"/>
                </a:solidFill>
                <a:uFill>
                  <a:solidFill>
                    <a:srgbClr val="ffffff"/>
                  </a:solidFill>
                </a:uFill>
                <a:latin typeface="Playfair Display"/>
                <a:ea typeface="Playfair Display"/>
              </a:rPr>
              <a:t>” in file </a:t>
            </a:r>
            <a:r>
              <a:rPr b="1" lang="en-US" sz="1800" spc="-1" strike="noStrike">
                <a:solidFill>
                  <a:srgbClr val="ff0000"/>
                </a:solidFill>
                <a:uFill>
                  <a:solidFill>
                    <a:srgbClr val="ffffff"/>
                  </a:solidFill>
                </a:uFill>
                <a:latin typeface="Playfair Display"/>
                <a:ea typeface="Playfair Display"/>
              </a:rPr>
              <a:t>autoexec.ini</a:t>
            </a:r>
            <a:r>
              <a:rPr b="0" lang="en-US" sz="1800" spc="-1" strike="noStrike">
                <a:solidFill>
                  <a:srgbClr val="000000"/>
                </a:solidFill>
                <a:uFill>
                  <a:solidFill>
                    <a:srgbClr val="ffffff"/>
                  </a:solidFill>
                </a:uFill>
                <a:latin typeface="Playfair Display"/>
                <a:ea typeface="Playfair Display"/>
              </a:rPr>
              <a:t> stored in SD Card, “C” script “</a:t>
            </a:r>
            <a:r>
              <a:rPr b="1" lang="en-US" sz="1800" spc="-1" strike="noStrike">
                <a:solidFill>
                  <a:srgbClr val="ff0000"/>
                </a:solidFill>
                <a:uFill>
                  <a:solidFill>
                    <a:srgbClr val="ffffff"/>
                  </a:solidFill>
                </a:uFill>
                <a:latin typeface="Playfair Display"/>
                <a:ea typeface="Playfair Display"/>
              </a:rPr>
              <a:t>autoexec.c</a:t>
            </a:r>
            <a:r>
              <a:rPr b="0" lang="en-US" sz="1800" spc="-1" strike="noStrike">
                <a:solidFill>
                  <a:srgbClr val="000000"/>
                </a:solidFill>
                <a:uFill>
                  <a:solidFill>
                    <a:srgbClr val="ffffff"/>
                  </a:solidFill>
                </a:uFill>
                <a:latin typeface="Playfair Display"/>
                <a:ea typeface="Playfair Display"/>
              </a:rPr>
              <a:t>” starts running as soon as device turns on.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All captured data being saved/Used to/from into SD Card.Active feed back can be part of autoexec.c script.</a:t>
            </a:r>
            <a:endParaRPr b="0" lang="en-US" sz="1400" spc="-1" strike="noStrike">
              <a:solidFill>
                <a:srgbClr val="000000"/>
              </a:solidFill>
              <a:uFill>
                <a:solidFill>
                  <a:srgbClr val="ffffff"/>
                </a:solidFill>
              </a:uFill>
              <a:latin typeface="Arial"/>
            </a:endParaRPr>
          </a:p>
        </p:txBody>
      </p:sp>
      <p:sp>
        <p:nvSpPr>
          <p:cNvPr id="184" name="CustomShape 3"/>
          <p:cNvSpPr/>
          <p:nvPr/>
        </p:nvSpPr>
        <p:spPr>
          <a:xfrm>
            <a:off x="6615360" y="2595600"/>
            <a:ext cx="1744560" cy="1049760"/>
          </a:xfrm>
          <a:prstGeom prst="wedgeEllipseCallout">
            <a:avLst>
              <a:gd name="adj1" fmla="val -54974"/>
              <a:gd name="adj2" fmla="val 52855"/>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000" spc="-1" strike="noStrike">
                <a:solidFill>
                  <a:srgbClr val="1155cc"/>
                </a:solidFill>
                <a:uFill>
                  <a:solidFill>
                    <a:srgbClr val="ffffff"/>
                  </a:solidFill>
                </a:uFill>
                <a:latin typeface="Arial"/>
                <a:ea typeface="Arial"/>
              </a:rPr>
              <a:t>“</a:t>
            </a:r>
            <a:r>
              <a:rPr b="1" lang="en-US" sz="1000" spc="-1" strike="noStrike">
                <a:solidFill>
                  <a:srgbClr val="1155cc"/>
                </a:solidFill>
                <a:uFill>
                  <a:solidFill>
                    <a:srgbClr val="ffffff"/>
                  </a:solidFill>
                </a:uFill>
                <a:latin typeface="Arial"/>
                <a:ea typeface="Arial"/>
              </a:rPr>
              <a:t>C” Script</a:t>
            </a:r>
            <a:endParaRPr b="0" lang="en-US" sz="1800" spc="-1" strike="noStrike">
              <a:solidFill>
                <a:srgbClr val="000000"/>
              </a:solidFill>
              <a:uFill>
                <a:solidFill>
                  <a:srgbClr val="ffffff"/>
                </a:solidFill>
              </a:uFill>
              <a:latin typeface="Arial"/>
            </a:endParaRPr>
          </a:p>
          <a:p>
            <a:pPr>
              <a:lnSpc>
                <a:spcPct val="100000"/>
              </a:lnSpc>
            </a:pPr>
            <a:r>
              <a:rPr b="1" lang="en-US" sz="1000" spc="-1" strike="noStrike">
                <a:solidFill>
                  <a:srgbClr val="1155cc"/>
                </a:solidFill>
                <a:uFill>
                  <a:solidFill>
                    <a:srgbClr val="ffffff"/>
                  </a:solidFill>
                </a:uFill>
                <a:latin typeface="Arial"/>
                <a:ea typeface="Arial"/>
              </a:rPr>
              <a:t>#include&lt;stdio.h&gt;</a:t>
            </a:r>
            <a:endParaRPr b="0" lang="en-US" sz="1800" spc="-1" strike="noStrike">
              <a:solidFill>
                <a:srgbClr val="000000"/>
              </a:solidFill>
              <a:uFill>
                <a:solidFill>
                  <a:srgbClr val="ffffff"/>
                </a:solidFill>
              </a:uFill>
              <a:latin typeface="Arial"/>
            </a:endParaRPr>
          </a:p>
        </p:txBody>
      </p:sp>
      <p:pic>
        <p:nvPicPr>
          <p:cNvPr id="185" name="Shape 255" descr=""/>
          <p:cNvPicPr/>
          <p:nvPr/>
        </p:nvPicPr>
        <p:blipFill>
          <a:blip r:embed="rId1"/>
          <a:stretch/>
        </p:blipFill>
        <p:spPr>
          <a:xfrm>
            <a:off x="4905000" y="3783240"/>
            <a:ext cx="936000" cy="1231560"/>
          </a:xfrm>
          <a:prstGeom prst="rect">
            <a:avLst/>
          </a:prstGeom>
          <a:ln>
            <a:noFill/>
          </a:ln>
        </p:spPr>
      </p:pic>
      <p:sp>
        <p:nvSpPr>
          <p:cNvPr id="186" name="CustomShape 4"/>
          <p:cNvSpPr/>
          <p:nvPr/>
        </p:nvSpPr>
        <p:spPr>
          <a:xfrm>
            <a:off x="1918440" y="4200840"/>
            <a:ext cx="2877120" cy="396720"/>
          </a:xfrm>
          <a:prstGeom prst="lef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Ethernet 10/100 UDP ink</a:t>
            </a:r>
            <a:endParaRPr b="0" lang="en-US" sz="1800" spc="-1" strike="noStrike">
              <a:solidFill>
                <a:srgbClr val="000000"/>
              </a:solidFill>
              <a:uFill>
                <a:solidFill>
                  <a:srgbClr val="ffffff"/>
                </a:solidFill>
              </a:uFill>
              <a:latin typeface="Arial"/>
            </a:endParaRPr>
          </a:p>
        </p:txBody>
      </p:sp>
      <p:pic>
        <p:nvPicPr>
          <p:cNvPr id="187" name="Shape 257" descr=""/>
          <p:cNvPicPr/>
          <p:nvPr/>
        </p:nvPicPr>
        <p:blipFill>
          <a:blip r:embed="rId2"/>
          <a:stretch/>
        </p:blipFill>
        <p:spPr>
          <a:xfrm>
            <a:off x="5581800" y="3382920"/>
            <a:ext cx="936000" cy="611640"/>
          </a:xfrm>
          <a:prstGeom prst="rect">
            <a:avLst/>
          </a:prstGeom>
          <a:ln>
            <a:noFill/>
          </a:ln>
        </p:spPr>
      </p:pic>
      <p:pic>
        <p:nvPicPr>
          <p:cNvPr id="188" name="Shape 258" descr=""/>
          <p:cNvPicPr/>
          <p:nvPr/>
        </p:nvPicPr>
        <p:blipFill>
          <a:blip r:embed="rId3"/>
          <a:stretch/>
        </p:blipFill>
        <p:spPr>
          <a:xfrm>
            <a:off x="311760" y="3473280"/>
            <a:ext cx="1497240" cy="1535400"/>
          </a:xfrm>
          <a:prstGeom prst="rect">
            <a:avLst/>
          </a:prstGeom>
          <a:ln>
            <a:noFill/>
          </a:ln>
        </p:spPr>
      </p:pic>
      <p:pic>
        <p:nvPicPr>
          <p:cNvPr id="189" name="Shape 259" descr=""/>
          <p:cNvPicPr/>
          <p:nvPr/>
        </p:nvPicPr>
        <p:blipFill>
          <a:blip r:embed="rId4"/>
          <a:stretch/>
        </p:blipFill>
        <p:spPr>
          <a:xfrm>
            <a:off x="6115320" y="4042440"/>
            <a:ext cx="499680" cy="396720"/>
          </a:xfrm>
          <a:prstGeom prst="rect">
            <a:avLst/>
          </a:prstGeom>
          <a:ln>
            <a:noFill/>
          </a:ln>
        </p:spPr>
      </p:pic>
      <p:pic>
        <p:nvPicPr>
          <p:cNvPr id="190" name="Shape 260" descr=""/>
          <p:cNvPicPr/>
          <p:nvPr/>
        </p:nvPicPr>
        <p:blipFill>
          <a:blip r:embed="rId5"/>
          <a:stretch/>
        </p:blipFill>
        <p:spPr>
          <a:xfrm>
            <a:off x="3259440" y="3530160"/>
            <a:ext cx="607680" cy="521280"/>
          </a:xfrm>
          <a:prstGeom prst="rect">
            <a:avLst/>
          </a:prstGeom>
          <a:ln>
            <a:noFill/>
          </a:ln>
        </p:spPr>
      </p:pic>
      <p:pic>
        <p:nvPicPr>
          <p:cNvPr id="191" name="Shape 261" descr=""/>
          <p:cNvPicPr/>
          <p:nvPr/>
        </p:nvPicPr>
        <p:blipFill>
          <a:blip r:embed="rId6"/>
          <a:stretch/>
        </p:blipFill>
        <p:spPr>
          <a:xfrm>
            <a:off x="1918440" y="3233880"/>
            <a:ext cx="1231560" cy="909720"/>
          </a:xfrm>
          <a:prstGeom prst="rect">
            <a:avLst/>
          </a:prstGeom>
          <a:ln>
            <a:noFill/>
          </a:ln>
        </p:spPr>
      </p:pic>
      <p:pic>
        <p:nvPicPr>
          <p:cNvPr id="192" name="Shape 262" descr=""/>
          <p:cNvPicPr/>
          <p:nvPr/>
        </p:nvPicPr>
        <p:blipFill>
          <a:blip r:embed="rId7"/>
          <a:stretch/>
        </p:blipFill>
        <p:spPr>
          <a:xfrm>
            <a:off x="3900600" y="3592440"/>
            <a:ext cx="765000" cy="396720"/>
          </a:xfrm>
          <a:prstGeom prst="rect">
            <a:avLst/>
          </a:prstGeom>
          <a:ln>
            <a:noFill/>
          </a:ln>
        </p:spPr>
      </p:pic>
      <p:pic>
        <p:nvPicPr>
          <p:cNvPr id="193" name="Shape 263" descr=""/>
          <p:cNvPicPr/>
          <p:nvPr/>
        </p:nvPicPr>
        <p:blipFill>
          <a:blip r:embed="rId8"/>
          <a:stretch/>
        </p:blipFill>
        <p:spPr>
          <a:xfrm>
            <a:off x="6615360" y="3916800"/>
            <a:ext cx="499680" cy="499680"/>
          </a:xfrm>
          <a:prstGeom prst="rect">
            <a:avLst/>
          </a:prstGeom>
          <a:ln>
            <a:noFill/>
          </a:ln>
        </p:spPr>
      </p:pic>
      <p:sp>
        <p:nvSpPr>
          <p:cNvPr id="194" name="CustomShape 5"/>
          <p:cNvSpPr/>
          <p:nvPr/>
        </p:nvSpPr>
        <p:spPr>
          <a:xfrm>
            <a:off x="2865240" y="4515120"/>
            <a:ext cx="983520" cy="39672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f9d58"/>
                </a:solidFill>
                <a:uFill>
                  <a:solidFill>
                    <a:srgbClr val="ffffff"/>
                  </a:solidFill>
                </a:uFill>
                <a:latin typeface="Arial"/>
                <a:ea typeface="Arial"/>
              </a:rPr>
              <a:t>Optional</a:t>
            </a:r>
            <a:endParaRPr b="0" lang="en-US" sz="1800" spc="-1" strike="noStrike">
              <a:solidFill>
                <a:srgbClr val="000000"/>
              </a:solidFill>
              <a:uFill>
                <a:solidFill>
                  <a:srgbClr val="ffffff"/>
                </a:solidFill>
              </a:uFill>
              <a:latin typeface="Arial"/>
            </a:endParaRPr>
          </a:p>
        </p:txBody>
      </p:sp>
    </p:spTree>
  </p:cSld>
  <p:timing>
    <p:tnLst>
      <p:par>
        <p:cTn id="42" dur="indefinite" restart="never" nodeType="tmRoot">
          <p:childTnLst>
            <p:seq>
              <p:cTn id="43"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Prerequisites</a:t>
            </a:r>
            <a:r>
              <a:rPr b="0" lang="en-US" sz="3000" spc="-1" strike="noStrike">
                <a:solidFill>
                  <a:srgbClr val="000000"/>
                </a:solidFill>
                <a:uFill>
                  <a:solidFill>
                    <a:srgbClr val="ffffff"/>
                  </a:solidFill>
                </a:uFill>
                <a:latin typeface="Oswald"/>
                <a:ea typeface="Oswald"/>
              </a:rPr>
              <a:t>
</a:t>
            </a:r>
            <a:endParaRPr b="0" lang="en-US" sz="1400" spc="-1" strike="noStrike">
              <a:solidFill>
                <a:srgbClr val="000000"/>
              </a:solidFill>
              <a:uFill>
                <a:solidFill>
                  <a:srgbClr val="ffffff"/>
                </a:solidFill>
              </a:uFill>
              <a:latin typeface="Arial"/>
            </a:endParaRPr>
          </a:p>
        </p:txBody>
      </p:sp>
      <p:sp>
        <p:nvSpPr>
          <p:cNvPr id="196" name="TextShape 2"/>
          <p:cNvSpPr txBox="1"/>
          <p:nvPr/>
        </p:nvSpPr>
        <p:spPr>
          <a:xfrm>
            <a:off x="311760" y="1017720"/>
            <a:ext cx="8520120" cy="3550680"/>
          </a:xfrm>
          <a:prstGeom prst="rect">
            <a:avLst/>
          </a:prstGeom>
          <a:noFill/>
          <a:ln>
            <a:noFill/>
          </a:ln>
        </p:spPr>
        <p:txBody>
          <a:bodyPr tIns="91440" bIns="91440"/>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Ethernet cable </a:t>
            </a:r>
            <a:r>
              <a:rPr b="1" lang="en-US" sz="1800" spc="-1" strike="noStrike">
                <a:solidFill>
                  <a:srgbClr val="ff0000"/>
                </a:solidFill>
                <a:uFill>
                  <a:solidFill>
                    <a:srgbClr val="ffffff"/>
                  </a:solidFill>
                </a:uFill>
                <a:latin typeface="Playfair Display"/>
                <a:ea typeface="Playfair Display"/>
              </a:rPr>
              <a:t>RJ45</a:t>
            </a:r>
            <a:r>
              <a:rPr b="0" lang="en-US" sz="1800" spc="-1" strike="noStrike">
                <a:solidFill>
                  <a:srgbClr val="000000"/>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1" lang="en-US" sz="1800" spc="-1" strike="noStrike">
                <a:solidFill>
                  <a:srgbClr val="ff0000"/>
                </a:solidFill>
                <a:uFill>
                  <a:solidFill>
                    <a:srgbClr val="ffffff"/>
                  </a:solidFill>
                </a:uFill>
                <a:latin typeface="Playfair Display"/>
                <a:ea typeface="Playfair Display"/>
              </a:rPr>
              <a:t>Micro USB</a:t>
            </a:r>
            <a:r>
              <a:rPr b="0" lang="en-US" sz="1800" spc="-1" strike="noStrike">
                <a:solidFill>
                  <a:srgbClr val="000000"/>
                </a:solidFill>
                <a:uFill>
                  <a:solidFill>
                    <a:srgbClr val="ffffff"/>
                  </a:solidFill>
                </a:uFill>
                <a:latin typeface="Playfair Display"/>
                <a:ea typeface="Playfair Display"/>
              </a:rPr>
              <a:t> power connector (</a:t>
            </a:r>
            <a:r>
              <a:rPr b="1" lang="en-US" sz="1800" spc="-1" strike="noStrike">
                <a:solidFill>
                  <a:srgbClr val="3c78d8"/>
                </a:solidFill>
                <a:uFill>
                  <a:solidFill>
                    <a:srgbClr val="ffffff"/>
                  </a:solidFill>
                </a:uFill>
                <a:latin typeface="Playfair Display"/>
                <a:ea typeface="Playfair Display"/>
              </a:rPr>
              <a:t>Typical Android phone charger will work</a:t>
            </a:r>
            <a:r>
              <a:rPr b="0" lang="en-US" sz="1800" spc="-1" strike="noStrike">
                <a:solidFill>
                  <a:srgbClr val="000000"/>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1" lang="en-US" sz="1800" spc="-1" strike="noStrike">
                <a:solidFill>
                  <a:srgbClr val="ff0000"/>
                </a:solidFill>
                <a:uFill>
                  <a:solidFill>
                    <a:srgbClr val="ffffff"/>
                  </a:solidFill>
                </a:uFill>
                <a:latin typeface="Playfair Display"/>
                <a:ea typeface="Playfair Display"/>
              </a:rPr>
              <a:t>DHCP server</a:t>
            </a:r>
            <a:r>
              <a:rPr b="0" lang="en-US" sz="1800" spc="-1" strike="noStrike">
                <a:solidFill>
                  <a:srgbClr val="000000"/>
                </a:solidFill>
                <a:uFill>
                  <a:solidFill>
                    <a:srgbClr val="ffffff"/>
                  </a:solidFill>
                </a:uFill>
                <a:latin typeface="Playfair Display"/>
                <a:ea typeface="Playfair Display"/>
              </a:rPr>
              <a:t> where device can get </a:t>
            </a:r>
            <a:r>
              <a:rPr b="1" lang="en-US" sz="1800" spc="-1" strike="noStrike">
                <a:solidFill>
                  <a:srgbClr val="1155cc"/>
                </a:solidFill>
                <a:uFill>
                  <a:solidFill>
                    <a:srgbClr val="ffffff"/>
                  </a:solidFill>
                </a:uFill>
                <a:latin typeface="Playfair Display"/>
                <a:ea typeface="Playfair Display"/>
              </a:rPr>
              <a:t>iP address</a:t>
            </a:r>
            <a:r>
              <a:rPr b="0" lang="en-US" sz="1800" spc="-1" strike="noStrike">
                <a:solidFill>
                  <a:srgbClr val="000000"/>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Network connected Linux/Windows computer with same DHCP server.</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Few connection cable (some small cables are supplied)</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Playfair Display"/>
                <a:ea typeface="Playfair Display"/>
              </a:rPr>
              <a:t> </a:t>
            </a:r>
            <a:r>
              <a:rPr b="0" lang="en-US" sz="1800" spc="-1" strike="noStrike">
                <a:solidFill>
                  <a:srgbClr val="000000"/>
                </a:solidFill>
                <a:uFill>
                  <a:solidFill>
                    <a:srgbClr val="ffffff"/>
                  </a:solidFill>
                </a:uFill>
                <a:latin typeface="Playfair Display"/>
                <a:ea typeface="Playfair Display"/>
              </a:rPr>
              <a:t>Open box and connect to USB cable, one LED should turn On as soon as power is applied. Connect ethernet cable to router and hardware. Start Linux/Windows computer and launch following GUI application. </a:t>
            </a:r>
            <a:r>
              <a:rPr b="1" lang="en-US" sz="1800" spc="-1" strike="noStrike">
                <a:solidFill>
                  <a:srgbClr val="ff0000"/>
                </a:solidFill>
                <a:uFill>
                  <a:solidFill>
                    <a:srgbClr val="ffffff"/>
                  </a:solidFill>
                </a:uFill>
                <a:latin typeface="Playfair Display"/>
                <a:ea typeface="Playfair Display"/>
              </a:rPr>
              <a:t>Device broadcasts its IP address</a:t>
            </a:r>
            <a:r>
              <a:rPr b="0" lang="en-US" sz="1800" spc="-1" strike="noStrike">
                <a:solidFill>
                  <a:srgbClr val="000000"/>
                </a:solidFill>
                <a:uFill>
                  <a:solidFill>
                    <a:srgbClr val="ffffff"/>
                  </a:solidFill>
                </a:uFill>
                <a:latin typeface="Playfair Display"/>
                <a:ea typeface="Playfair Display"/>
              </a:rPr>
              <a:t> once every </a:t>
            </a:r>
            <a:r>
              <a:rPr b="1" lang="en-US" sz="1800" spc="-1" strike="noStrike">
                <a:solidFill>
                  <a:srgbClr val="ff0000"/>
                </a:solidFill>
                <a:uFill>
                  <a:solidFill>
                    <a:srgbClr val="ffffff"/>
                  </a:solidFill>
                </a:uFill>
                <a:latin typeface="Playfair Display"/>
                <a:ea typeface="Playfair Display"/>
              </a:rPr>
              <a:t>5 seconds</a:t>
            </a:r>
            <a:r>
              <a:rPr b="0" lang="en-US" sz="1800" spc="-1" strike="noStrike">
                <a:solidFill>
                  <a:srgbClr val="000000"/>
                </a:solidFill>
                <a:uFill>
                  <a:solidFill>
                    <a:srgbClr val="ffffff"/>
                  </a:solidFill>
                </a:uFill>
                <a:latin typeface="Playfair Display"/>
                <a:ea typeface="Playfair Display"/>
              </a:rPr>
              <a:t>. PC application captures broadcast packet and autoconnect.</a:t>
            </a:r>
            <a:endParaRPr b="0" lang="en-US" sz="1400" spc="-1" strike="noStrike">
              <a:solidFill>
                <a:srgbClr val="000000"/>
              </a:solidFill>
              <a:uFill>
                <a:solidFill>
                  <a:srgbClr val="ffffff"/>
                </a:solidFill>
              </a:uFill>
              <a:latin typeface="Arial"/>
            </a:endParaRPr>
          </a:p>
        </p:txBody>
      </p:sp>
    </p:spTree>
  </p:cSld>
  <p:timing>
    <p:tnLst>
      <p:par>
        <p:cTn id="44" dur="indefinite" restart="never" nodeType="tmRoot">
          <p:childTnLst>
            <p:seq>
              <p:cTn id="45"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How to I run first autonomous mode data logger</a:t>
            </a:r>
            <a:endParaRPr b="0" lang="en-US" sz="1400" spc="-1" strike="noStrike">
              <a:solidFill>
                <a:srgbClr val="000000"/>
              </a:solidFill>
              <a:uFill>
                <a:solidFill>
                  <a:srgbClr val="ffffff"/>
                </a:solidFill>
              </a:uFill>
              <a:latin typeface="Arial"/>
            </a:endParaRPr>
          </a:p>
        </p:txBody>
      </p:sp>
      <p:sp>
        <p:nvSpPr>
          <p:cNvPr id="198" name="TextShape 2"/>
          <p:cNvSpPr txBox="1"/>
          <p:nvPr/>
        </p:nvSpPr>
        <p:spPr>
          <a:xfrm>
            <a:off x="311760" y="1234080"/>
            <a:ext cx="8520120" cy="3768480"/>
          </a:xfrm>
          <a:prstGeom prst="rect">
            <a:avLst/>
          </a:prstGeom>
          <a:noFill/>
          <a:ln>
            <a:noFill/>
          </a:ln>
        </p:spPr>
        <p:txBody>
          <a:bodyPr tIns="91440" bIns="91440"/>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Set “AUTORUN=1” in autoexec.ini in root of SD Card.</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Create autoexec.c file, it will be blinking LED after power ON</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199" name="CustomShape 3"/>
          <p:cNvSpPr/>
          <p:nvPr/>
        </p:nvSpPr>
        <p:spPr>
          <a:xfrm>
            <a:off x="5867280" y="2190600"/>
            <a:ext cx="2707560" cy="28119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a:t>
            </a:r>
            <a:r>
              <a:rPr b="1" lang="en-US" sz="1200" spc="-1" strike="noStrike">
                <a:solidFill>
                  <a:srgbClr val="1155cc"/>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while(1)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led_on(1);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led_off(1);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00" name="CustomShape 4"/>
          <p:cNvSpPr/>
          <p:nvPr/>
        </p:nvSpPr>
        <p:spPr>
          <a:xfrm>
            <a:off x="838080" y="2343240"/>
            <a:ext cx="2646360" cy="26593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15000"/>
              </a:lnSpc>
            </a:pPr>
            <a:endParaRPr b="0" lang="en-US" sz="1800" spc="-1" strike="noStrike">
              <a:solidFill>
                <a:srgbClr val="000000"/>
              </a:solidFill>
              <a:uFill>
                <a:solidFill>
                  <a:srgbClr val="ffffff"/>
                </a:solidFill>
              </a:uFill>
              <a:latin typeface="Arial"/>
            </a:endParaRPr>
          </a:p>
          <a:p>
            <a:pPr algn="ctr">
              <a:lnSpc>
                <a:spcPct val="115000"/>
              </a:lnSpc>
            </a:pPr>
            <a:r>
              <a:rPr b="1" lang="en-US" sz="1400" spc="-1" strike="noStrike">
                <a:solidFill>
                  <a:srgbClr val="1155cc"/>
                </a:solidFill>
                <a:uFill>
                  <a:solidFill>
                    <a:srgbClr val="ffffff"/>
                  </a:solidFill>
                </a:uFill>
                <a:latin typeface="Playfair Display"/>
                <a:ea typeface="Playfair Display"/>
              </a:rPr>
              <a:t>AUTORUN=1</a:t>
            </a:r>
            <a:endParaRPr b="0" lang="en-US" sz="1800" spc="-1" strike="noStrike">
              <a:solidFill>
                <a:srgbClr val="000000"/>
              </a:solidFill>
              <a:uFill>
                <a:solidFill>
                  <a:srgbClr val="ffffff"/>
                </a:solidFill>
              </a:uFill>
              <a:latin typeface="Arial"/>
            </a:endParaRPr>
          </a:p>
          <a:p>
            <a:pPr algn="ctr">
              <a:lnSpc>
                <a:spcPct val="115000"/>
              </a:lnSpc>
            </a:pPr>
            <a:r>
              <a:rPr b="1" lang="en-US" sz="1400" spc="-1" strike="noStrike">
                <a:solidFill>
                  <a:srgbClr val="1155cc"/>
                </a:solidFill>
                <a:uFill>
                  <a:solidFill>
                    <a:srgbClr val="ffffff"/>
                  </a:solidFill>
                </a:uFill>
                <a:latin typeface="Playfair Display"/>
                <a:ea typeface="Playfair Display"/>
              </a:rPr>
              <a:t>NAME=pixie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01" name="CustomShape 5"/>
          <p:cNvSpPr/>
          <p:nvPr/>
        </p:nvSpPr>
        <p:spPr>
          <a:xfrm>
            <a:off x="3873240" y="4096080"/>
            <a:ext cx="1397160" cy="5371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autoexec.c</a:t>
            </a:r>
            <a:endParaRPr b="0" lang="en-US" sz="1800" spc="-1" strike="noStrike">
              <a:solidFill>
                <a:srgbClr val="000000"/>
              </a:solidFill>
              <a:uFill>
                <a:solidFill>
                  <a:srgbClr val="ffffff"/>
                </a:solidFill>
              </a:uFill>
              <a:latin typeface="Arial"/>
            </a:endParaRPr>
          </a:p>
        </p:txBody>
      </p:sp>
      <p:sp>
        <p:nvSpPr>
          <p:cNvPr id="202" name="CustomShape 6"/>
          <p:cNvSpPr/>
          <p:nvPr/>
        </p:nvSpPr>
        <p:spPr>
          <a:xfrm>
            <a:off x="3741120" y="2354400"/>
            <a:ext cx="1360440" cy="434520"/>
          </a:xfrm>
          <a:prstGeom prst="lef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autoexec.ini</a:t>
            </a:r>
            <a:endParaRPr b="0" lang="en-US" sz="1800" spc="-1" strike="noStrike">
              <a:solidFill>
                <a:srgbClr val="000000"/>
              </a:solidFill>
              <a:uFill>
                <a:solidFill>
                  <a:srgbClr val="ffffff"/>
                </a:solidFill>
              </a:uFill>
              <a:latin typeface="Arial"/>
            </a:endParaRPr>
          </a:p>
        </p:txBody>
      </p:sp>
    </p:spTree>
  </p:cSld>
  <p:timing>
    <p:tnLst>
      <p:par>
        <p:cTn id="46" dur="indefinite" restart="never" nodeType="tmRoot">
          <p:childTnLst>
            <p:seq>
              <p:cTn id="47"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11760" y="8928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Hello LED (Autonomous mode)</a:t>
            </a:r>
            <a:endParaRPr b="0" lang="en-US" sz="1400" spc="-1" strike="noStrike">
              <a:solidFill>
                <a:srgbClr val="000000"/>
              </a:solidFill>
              <a:uFill>
                <a:solidFill>
                  <a:srgbClr val="ffffff"/>
                </a:solidFill>
              </a:uFill>
              <a:latin typeface="Arial"/>
            </a:endParaRPr>
          </a:p>
        </p:txBody>
      </p:sp>
      <p:sp>
        <p:nvSpPr>
          <p:cNvPr id="204" name="TextShape 2"/>
          <p:cNvSpPr txBox="1"/>
          <p:nvPr/>
        </p:nvSpPr>
        <p:spPr>
          <a:xfrm>
            <a:off x="311760" y="628560"/>
            <a:ext cx="8520120" cy="4374360"/>
          </a:xfrm>
          <a:prstGeom prst="rect">
            <a:avLst/>
          </a:prstGeom>
          <a:noFill/>
          <a:ln>
            <a:noFill/>
          </a:ln>
        </p:spPr>
        <p:txBody>
          <a:bodyPr tIns="91440" bIns="91440"/>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205" name="CustomShape 3"/>
          <p:cNvSpPr/>
          <p:nvPr/>
        </p:nvSpPr>
        <p:spPr>
          <a:xfrm>
            <a:off x="3828600" y="893160"/>
            <a:ext cx="4746240" cy="41097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1155cc"/>
                </a:solidFill>
                <a:uFill>
                  <a:solidFill>
                    <a:srgbClr val="ffffff"/>
                  </a:solidFill>
                </a:uFill>
                <a:latin typeface="Playfair Display"/>
                <a:ea typeface="Playfair Display"/>
              </a:rPr>
              <a:t>#</a:t>
            </a:r>
            <a:r>
              <a:rPr b="1" lang="en-US" sz="1200" spc="-1" strike="noStrike">
                <a:solidFill>
                  <a:srgbClr val="1155cc"/>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while(1)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led_on(1);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led_off(1);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06" name="CustomShape 4"/>
          <p:cNvSpPr/>
          <p:nvPr/>
        </p:nvSpPr>
        <p:spPr>
          <a:xfrm>
            <a:off x="572040" y="810360"/>
            <a:ext cx="1495080" cy="6199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AUTORUN=1</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NAME=pixie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07" name="CustomShape 5"/>
          <p:cNvSpPr/>
          <p:nvPr/>
        </p:nvSpPr>
        <p:spPr>
          <a:xfrm>
            <a:off x="2201400" y="1562760"/>
            <a:ext cx="1442520" cy="48600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autoexec.c</a:t>
            </a:r>
            <a:endParaRPr b="0" lang="en-US" sz="1800" spc="-1" strike="noStrike">
              <a:solidFill>
                <a:srgbClr val="000000"/>
              </a:solidFill>
              <a:uFill>
                <a:solidFill>
                  <a:srgbClr val="ffffff"/>
                </a:solidFill>
              </a:uFill>
              <a:latin typeface="Arial"/>
            </a:endParaRPr>
          </a:p>
        </p:txBody>
      </p:sp>
      <p:sp>
        <p:nvSpPr>
          <p:cNvPr id="208" name="CustomShape 6"/>
          <p:cNvSpPr/>
          <p:nvPr/>
        </p:nvSpPr>
        <p:spPr>
          <a:xfrm>
            <a:off x="2067480" y="844920"/>
            <a:ext cx="1397160" cy="434520"/>
          </a:xfrm>
          <a:prstGeom prst="lef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autoexec.ini</a:t>
            </a:r>
            <a:endParaRPr b="0" lang="en-US" sz="1800" spc="-1" strike="noStrike">
              <a:solidFill>
                <a:srgbClr val="000000"/>
              </a:solidFill>
              <a:uFill>
                <a:solidFill>
                  <a:srgbClr val="ffffff"/>
                </a:solidFill>
              </a:uFill>
              <a:latin typeface="Arial"/>
            </a:endParaRPr>
          </a:p>
        </p:txBody>
      </p:sp>
      <p:sp>
        <p:nvSpPr>
          <p:cNvPr id="209" name="CustomShape 7"/>
          <p:cNvSpPr/>
          <p:nvPr/>
        </p:nvSpPr>
        <p:spPr>
          <a:xfrm>
            <a:off x="397080" y="3067920"/>
            <a:ext cx="2877480" cy="1066320"/>
          </a:xfrm>
          <a:prstGeom prst="rect">
            <a:avLst/>
          </a:prstGeom>
          <a:noFill/>
          <a:ln w="19080">
            <a:solidFill>
              <a:srgbClr val="000000"/>
            </a:solidFill>
            <a:round/>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This script will cause first led to be on for 100 millisecond and off for 100 millisecond.</a:t>
            </a:r>
            <a:endParaRPr b="0" lang="en-US" sz="1800" spc="-1" strike="noStrike">
              <a:solidFill>
                <a:srgbClr val="000000"/>
              </a:solidFill>
              <a:uFill>
                <a:solidFill>
                  <a:srgbClr val="ffffff"/>
                </a:solidFill>
              </a:uFill>
              <a:latin typeface="Arial"/>
            </a:endParaRPr>
          </a:p>
        </p:txBody>
      </p:sp>
      <p:pic>
        <p:nvPicPr>
          <p:cNvPr id="210" name="Shape 292" descr=""/>
          <p:cNvPicPr/>
          <p:nvPr/>
        </p:nvPicPr>
        <p:blipFill>
          <a:blip r:embed="rId1"/>
          <a:stretch/>
        </p:blipFill>
        <p:spPr>
          <a:xfrm>
            <a:off x="5689440" y="1881360"/>
            <a:ext cx="2182680" cy="1732320"/>
          </a:xfrm>
          <a:prstGeom prst="rect">
            <a:avLst/>
          </a:prstGeom>
          <a:ln w="19080">
            <a:solidFill>
              <a:schemeClr val="dk2"/>
            </a:solidFill>
            <a:round/>
          </a:ln>
        </p:spPr>
      </p:pic>
    </p:spTree>
  </p:cSld>
  <p:timing>
    <p:tnLst>
      <p:par>
        <p:cTn id="48" dur="indefinite" restart="never" nodeType="tmRoot">
          <p:childTnLst>
            <p:seq>
              <p:cTn id="49"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11760" y="8928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Hello BUZZER (Autonomous mode)</a:t>
            </a:r>
            <a:endParaRPr b="0" lang="en-US" sz="1400" spc="-1" strike="noStrike">
              <a:solidFill>
                <a:srgbClr val="000000"/>
              </a:solidFill>
              <a:uFill>
                <a:solidFill>
                  <a:srgbClr val="ffffff"/>
                </a:solidFill>
              </a:uFill>
              <a:latin typeface="Arial"/>
            </a:endParaRPr>
          </a:p>
        </p:txBody>
      </p:sp>
      <p:sp>
        <p:nvSpPr>
          <p:cNvPr id="212" name="TextShape 2"/>
          <p:cNvSpPr txBox="1"/>
          <p:nvPr/>
        </p:nvSpPr>
        <p:spPr>
          <a:xfrm>
            <a:off x="311760" y="628560"/>
            <a:ext cx="8520120" cy="4374360"/>
          </a:xfrm>
          <a:prstGeom prst="rect">
            <a:avLst/>
          </a:prstGeom>
          <a:noFill/>
          <a:ln>
            <a:noFill/>
          </a:ln>
        </p:spPr>
        <p:txBody>
          <a:bodyPr tIns="91440" bIns="91440"/>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213" name="CustomShape 3"/>
          <p:cNvSpPr/>
          <p:nvPr/>
        </p:nvSpPr>
        <p:spPr>
          <a:xfrm>
            <a:off x="3828600" y="893160"/>
            <a:ext cx="4746240" cy="41097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1155cc"/>
                </a:solidFill>
                <a:uFill>
                  <a:solidFill>
                    <a:srgbClr val="ffffff"/>
                  </a:solidFill>
                </a:uFill>
                <a:latin typeface="Playfair Display"/>
                <a:ea typeface="Playfair Display"/>
              </a:rPr>
              <a:t>#</a:t>
            </a:r>
            <a:r>
              <a:rPr b="1" lang="en-US" sz="1200" spc="-1" strike="noStrike">
                <a:solidFill>
                  <a:srgbClr val="1155cc"/>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led_on(1);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led_off(1);</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beep_ms(1000);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      </a:t>
            </a:r>
            <a:r>
              <a:rPr b="1" lang="en-US" sz="1200" spc="-1" strike="noStrike">
                <a:solidFill>
                  <a:srgbClr val="1155cc"/>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14" name="CustomShape 4"/>
          <p:cNvSpPr/>
          <p:nvPr/>
        </p:nvSpPr>
        <p:spPr>
          <a:xfrm>
            <a:off x="572040" y="810360"/>
            <a:ext cx="1495080" cy="6199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AUTORUN=1</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NAME=pixie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15" name="CustomShape 5"/>
          <p:cNvSpPr/>
          <p:nvPr/>
        </p:nvSpPr>
        <p:spPr>
          <a:xfrm>
            <a:off x="2247120" y="1562760"/>
            <a:ext cx="1397160" cy="5371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autoexec.c</a:t>
            </a:r>
            <a:endParaRPr b="0" lang="en-US" sz="1800" spc="-1" strike="noStrike">
              <a:solidFill>
                <a:srgbClr val="000000"/>
              </a:solidFill>
              <a:uFill>
                <a:solidFill>
                  <a:srgbClr val="ffffff"/>
                </a:solidFill>
              </a:uFill>
              <a:latin typeface="Arial"/>
            </a:endParaRPr>
          </a:p>
        </p:txBody>
      </p:sp>
      <p:sp>
        <p:nvSpPr>
          <p:cNvPr id="216" name="CustomShape 6"/>
          <p:cNvSpPr/>
          <p:nvPr/>
        </p:nvSpPr>
        <p:spPr>
          <a:xfrm>
            <a:off x="2067480" y="844920"/>
            <a:ext cx="1397160" cy="434520"/>
          </a:xfrm>
          <a:prstGeom prst="lef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autoexec.ini</a:t>
            </a:r>
            <a:endParaRPr b="0" lang="en-US" sz="1800" spc="-1" strike="noStrike">
              <a:solidFill>
                <a:srgbClr val="000000"/>
              </a:solidFill>
              <a:uFill>
                <a:solidFill>
                  <a:srgbClr val="ffffff"/>
                </a:solidFill>
              </a:uFill>
              <a:latin typeface="Arial"/>
            </a:endParaRPr>
          </a:p>
        </p:txBody>
      </p:sp>
      <p:sp>
        <p:nvSpPr>
          <p:cNvPr id="217" name="CustomShape 7"/>
          <p:cNvSpPr/>
          <p:nvPr/>
        </p:nvSpPr>
        <p:spPr>
          <a:xfrm>
            <a:off x="397080" y="3067920"/>
            <a:ext cx="2877480" cy="1066320"/>
          </a:xfrm>
          <a:prstGeom prst="rect">
            <a:avLst/>
          </a:prstGeom>
          <a:noFill/>
          <a:ln w="19080">
            <a:solidFill>
              <a:srgbClr val="000000"/>
            </a:solidFill>
            <a:round/>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This script will cause first led to be on for 100 millisecond and off for 100 millisecond, followed by a beep sound.</a:t>
            </a:r>
            <a:endParaRPr b="0" lang="en-US" sz="1800" spc="-1" strike="noStrike">
              <a:solidFill>
                <a:srgbClr val="000000"/>
              </a:solidFill>
              <a:uFill>
                <a:solidFill>
                  <a:srgbClr val="ffffff"/>
                </a:solidFill>
              </a:uFill>
              <a:latin typeface="Arial"/>
            </a:endParaRPr>
          </a:p>
        </p:txBody>
      </p:sp>
      <p:pic>
        <p:nvPicPr>
          <p:cNvPr id="218" name="Shape 304" descr=""/>
          <p:cNvPicPr/>
          <p:nvPr/>
        </p:nvPicPr>
        <p:blipFill>
          <a:blip r:embed="rId1"/>
          <a:stretch/>
        </p:blipFill>
        <p:spPr>
          <a:xfrm>
            <a:off x="6292800" y="1666440"/>
            <a:ext cx="901080" cy="714960"/>
          </a:xfrm>
          <a:prstGeom prst="rect">
            <a:avLst/>
          </a:prstGeom>
          <a:ln w="19080">
            <a:solidFill>
              <a:schemeClr val="dk2"/>
            </a:solidFill>
            <a:round/>
          </a:ln>
        </p:spPr>
      </p:pic>
      <p:pic>
        <p:nvPicPr>
          <p:cNvPr id="219" name="Shape 305" descr=""/>
          <p:cNvPicPr/>
          <p:nvPr/>
        </p:nvPicPr>
        <p:blipFill>
          <a:blip r:embed="rId2"/>
          <a:stretch/>
        </p:blipFill>
        <p:spPr>
          <a:xfrm>
            <a:off x="6292800" y="2504160"/>
            <a:ext cx="901080" cy="901080"/>
          </a:xfrm>
          <a:prstGeom prst="rect">
            <a:avLst/>
          </a:prstGeom>
          <a:ln w="19080">
            <a:solidFill>
              <a:schemeClr val="dk2"/>
            </a:solidFill>
            <a:round/>
          </a:ln>
        </p:spPr>
      </p:pic>
    </p:spTree>
  </p:cSld>
  <p:timing>
    <p:tnLst>
      <p:par>
        <p:cTn id="50" dur="indefinite" restart="never" nodeType="tmRoot">
          <p:childTnLst>
            <p:seq>
              <p:cTn id="51"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311760" y="8928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Non Intrusive UART Bidirectional Sniffing/Logging</a:t>
            </a:r>
            <a:endParaRPr b="0" lang="en-US" sz="1400" spc="-1" strike="noStrike">
              <a:solidFill>
                <a:srgbClr val="000000"/>
              </a:solidFill>
              <a:uFill>
                <a:solidFill>
                  <a:srgbClr val="ffffff"/>
                </a:solidFill>
              </a:uFill>
              <a:latin typeface="Arial"/>
            </a:endParaRPr>
          </a:p>
        </p:txBody>
      </p:sp>
      <p:sp>
        <p:nvSpPr>
          <p:cNvPr id="221" name="TextShape 2"/>
          <p:cNvSpPr txBox="1"/>
          <p:nvPr/>
        </p:nvSpPr>
        <p:spPr>
          <a:xfrm>
            <a:off x="358200" y="662040"/>
            <a:ext cx="8520120" cy="4374360"/>
          </a:xfrm>
          <a:prstGeom prst="rect">
            <a:avLst/>
          </a:prstGeom>
          <a:noFill/>
          <a:ln>
            <a:noFill/>
          </a:ln>
        </p:spPr>
        <p:txBody>
          <a:bodyPr tIns="91440" bIns="91440"/>
          <a:p>
            <a:endParaRPr b="0" lang="en-US" sz="1400" spc="-1" strike="noStrike">
              <a:solidFill>
                <a:srgbClr val="000000"/>
              </a:solidFill>
              <a:uFill>
                <a:solidFill>
                  <a:srgbClr val="ffffff"/>
                </a:solidFill>
              </a:uFill>
              <a:latin typeface="Arial"/>
            </a:endParaRPr>
          </a:p>
        </p:txBody>
      </p:sp>
      <p:sp>
        <p:nvSpPr>
          <p:cNvPr id="222" name="CustomShape 3"/>
          <p:cNvSpPr/>
          <p:nvPr/>
        </p:nvSpPr>
        <p:spPr>
          <a:xfrm>
            <a:off x="3799080" y="4037040"/>
            <a:ext cx="1495080" cy="871920"/>
          </a:xfrm>
          <a:prstGeom prst="roundRect">
            <a:avLst>
              <a:gd name="adj" fmla="val 16667"/>
            </a:avLst>
          </a:prstGeom>
          <a:solidFill>
            <a:schemeClr val="dk1"/>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User Device A</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23" name="CustomShape 4"/>
          <p:cNvSpPr/>
          <p:nvPr/>
        </p:nvSpPr>
        <p:spPr>
          <a:xfrm>
            <a:off x="5327640" y="4268880"/>
            <a:ext cx="19036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UART RX</a:t>
            </a:r>
            <a:endParaRPr b="0" lang="en-US" sz="1800" spc="-1" strike="noStrike">
              <a:solidFill>
                <a:srgbClr val="000000"/>
              </a:solidFill>
              <a:uFill>
                <a:solidFill>
                  <a:srgbClr val="ffffff"/>
                </a:solidFill>
              </a:uFill>
              <a:latin typeface="Arial"/>
            </a:endParaRPr>
          </a:p>
        </p:txBody>
      </p:sp>
      <p:sp>
        <p:nvSpPr>
          <p:cNvPr id="224" name="CustomShape 5"/>
          <p:cNvSpPr/>
          <p:nvPr/>
        </p:nvSpPr>
        <p:spPr>
          <a:xfrm>
            <a:off x="7265160" y="4037040"/>
            <a:ext cx="1495080" cy="871920"/>
          </a:xfrm>
          <a:prstGeom prst="roundRect">
            <a:avLst>
              <a:gd name="adj" fmla="val 16667"/>
            </a:avLst>
          </a:prstGeom>
          <a:solidFill>
            <a:srgbClr val="f1c23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User Device B</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25" name="CustomShape 6"/>
          <p:cNvSpPr/>
          <p:nvPr/>
        </p:nvSpPr>
        <p:spPr>
          <a:xfrm flipH="1">
            <a:off x="5306400" y="4578120"/>
            <a:ext cx="19450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UART TX</a:t>
            </a:r>
            <a:endParaRPr b="0" lang="en-US" sz="1800" spc="-1" strike="noStrike">
              <a:solidFill>
                <a:srgbClr val="000000"/>
              </a:solidFill>
              <a:uFill>
                <a:solidFill>
                  <a:srgbClr val="ffffff"/>
                </a:solidFill>
              </a:uFill>
              <a:latin typeface="Arial"/>
            </a:endParaRPr>
          </a:p>
        </p:txBody>
      </p:sp>
      <p:sp>
        <p:nvSpPr>
          <p:cNvPr id="226" name="CustomShape 7"/>
          <p:cNvSpPr/>
          <p:nvPr/>
        </p:nvSpPr>
        <p:spPr>
          <a:xfrm>
            <a:off x="5193720" y="2504520"/>
            <a:ext cx="2385360" cy="110088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SMALL Task Computer Device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UART2 Rx       UART3 Rx</a:t>
            </a:r>
            <a:endParaRPr b="0" lang="en-US" sz="1800" spc="-1" strike="noStrike">
              <a:solidFill>
                <a:srgbClr val="000000"/>
              </a:solidFill>
              <a:uFill>
                <a:solidFill>
                  <a:srgbClr val="ffffff"/>
                </a:solidFill>
              </a:uFill>
              <a:latin typeface="Arial"/>
            </a:endParaRPr>
          </a:p>
        </p:txBody>
      </p:sp>
      <p:sp>
        <p:nvSpPr>
          <p:cNvPr id="227" name="CustomShape 8"/>
          <p:cNvSpPr/>
          <p:nvPr/>
        </p:nvSpPr>
        <p:spPr>
          <a:xfrm rot="10800000">
            <a:off x="6026040" y="4254480"/>
            <a:ext cx="6480" cy="59976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28" name="CustomShape 9"/>
          <p:cNvSpPr/>
          <p:nvPr/>
        </p:nvSpPr>
        <p:spPr>
          <a:xfrm flipH="1" rot="10800000">
            <a:off x="7026120" y="4578120"/>
            <a:ext cx="27360" cy="92340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29" name="CustomShape 10"/>
          <p:cNvSpPr/>
          <p:nvPr/>
        </p:nvSpPr>
        <p:spPr>
          <a:xfrm flipH="1">
            <a:off x="3291840" y="1188720"/>
            <a:ext cx="3187440" cy="1270440"/>
          </a:xfrm>
          <a:prstGeom prst="bentArrow">
            <a:avLst>
              <a:gd name="adj1" fmla="val 25000"/>
              <a:gd name="adj2" fmla="val 29177"/>
              <a:gd name="adj3" fmla="val 25000"/>
              <a:gd name="adj4" fmla="val 43750"/>
            </a:avLst>
          </a:prstGeom>
          <a:solidFill>
            <a:srgbClr val="ffe599"/>
          </a:solidFill>
          <a:ln w="9360">
            <a:solidFill>
              <a:srgbClr val="00ffff"/>
            </a:solidFill>
            <a:round/>
          </a:ln>
        </p:spPr>
        <p:style>
          <a:lnRef idx="0"/>
          <a:fillRef idx="0"/>
          <a:effectRef idx="0"/>
          <a:fontRef idx="minor"/>
        </p:style>
      </p:sp>
      <p:sp>
        <p:nvSpPr>
          <p:cNvPr id="230" name="CustomShape 11"/>
          <p:cNvSpPr/>
          <p:nvPr/>
        </p:nvSpPr>
        <p:spPr>
          <a:xfrm>
            <a:off x="460800" y="2011680"/>
            <a:ext cx="2190960" cy="13669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cc0000"/>
                </a:solidFill>
                <a:uFill>
                  <a:solidFill>
                    <a:srgbClr val="ffffff"/>
                  </a:solidFill>
                </a:uFill>
                <a:latin typeface="Playfair Display"/>
                <a:ea typeface="Playfair Display"/>
              </a:rPr>
              <a:t>0x19 0x12 0xac </a:t>
            </a:r>
            <a:r>
              <a:rPr b="1" lang="en-US" sz="1400" spc="-1" strike="noStrike">
                <a:solidFill>
                  <a:srgbClr val="0f9d58"/>
                </a:solidFill>
                <a:uFill>
                  <a:solidFill>
                    <a:srgbClr val="ffffff"/>
                  </a:solidFill>
                </a:uFill>
                <a:latin typeface="Playfair Display"/>
                <a:ea typeface="Playfair Display"/>
              </a:rPr>
              <a:t>0x31 0xb2 0x9c</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0f9d58"/>
                </a:solidFill>
                <a:uFill>
                  <a:solidFill>
                    <a:srgbClr val="ffffff"/>
                  </a:solidFill>
                </a:uFill>
                <a:latin typeface="Playfair Display"/>
                <a:ea typeface="Playfair Display"/>
              </a:rPr>
              <a:t>(HEX) [SAMPLE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31" name="CustomShape 12"/>
          <p:cNvSpPr/>
          <p:nvPr/>
        </p:nvSpPr>
        <p:spPr>
          <a:xfrm>
            <a:off x="513720" y="1088280"/>
            <a:ext cx="2778120" cy="9234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1155cc"/>
                </a:solidFill>
                <a:uFill>
                  <a:solidFill>
                    <a:srgbClr val="ffffff"/>
                  </a:solidFill>
                </a:uFill>
                <a:latin typeface="Playfair Display"/>
                <a:ea typeface="Playfair Display"/>
              </a:rPr>
              <a:t>Single Richtextbox Ouput color (UART2 Red Rx,UART3 Green Rx)</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32" name="CustomShape 13"/>
          <p:cNvSpPr/>
          <p:nvPr/>
        </p:nvSpPr>
        <p:spPr>
          <a:xfrm>
            <a:off x="6675840" y="1794240"/>
            <a:ext cx="902880" cy="661680"/>
          </a:xfrm>
          <a:prstGeom prst="flowChartPunchedTap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600" spc="-1" strike="noStrike">
                <a:solidFill>
                  <a:srgbClr val="ff0000"/>
                </a:solidFill>
                <a:uFill>
                  <a:solidFill>
                    <a:srgbClr val="ffffff"/>
                  </a:solidFill>
                </a:uFill>
                <a:latin typeface="Arial"/>
                <a:ea typeface="Arial"/>
              </a:rPr>
              <a:t>Ethernet Link</a:t>
            </a:r>
            <a:endParaRPr b="0" lang="en-US" sz="1800" spc="-1" strike="noStrike">
              <a:solidFill>
                <a:srgbClr val="000000"/>
              </a:solidFill>
              <a:uFill>
                <a:solidFill>
                  <a:srgbClr val="ffffff"/>
                </a:solidFill>
              </a:uFill>
              <a:latin typeface="Arial"/>
            </a:endParaRPr>
          </a:p>
        </p:txBody>
      </p:sp>
      <p:sp>
        <p:nvSpPr>
          <p:cNvPr id="233" name="CustomShape 14"/>
          <p:cNvSpPr/>
          <p:nvPr/>
        </p:nvSpPr>
        <p:spPr>
          <a:xfrm>
            <a:off x="1463040" y="3383280"/>
            <a:ext cx="2282400" cy="1576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cc0000"/>
                </a:solidFill>
                <a:uFill>
                  <a:solidFill>
                    <a:srgbClr val="ffffff"/>
                  </a:solidFill>
                </a:uFill>
                <a:latin typeface="Playfair Display"/>
                <a:ea typeface="Playfair Display"/>
              </a:rPr>
              <a:t>THIS IS TESTFROM UART2 RX </a:t>
            </a:r>
            <a:r>
              <a:rPr b="1" lang="en-US" sz="1400" spc="-1" strike="noStrike">
                <a:solidFill>
                  <a:srgbClr val="0f9d58"/>
                </a:solidFill>
                <a:uFill>
                  <a:solidFill>
                    <a:srgbClr val="ffffff"/>
                  </a:solidFill>
                </a:uFill>
                <a:latin typeface="Playfair Display"/>
                <a:ea typeface="Playfair Display"/>
              </a:rPr>
              <a:t>0UART3 RX CONTENT</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0f9d58"/>
                </a:solidFill>
                <a:uFill>
                  <a:solidFill>
                    <a:srgbClr val="ffffff"/>
                  </a:solidFill>
                </a:uFill>
                <a:latin typeface="Playfair Display"/>
                <a:ea typeface="Playfair Display"/>
              </a:rPr>
              <a:t>(ASCII Tex)</a:t>
            </a:r>
            <a:r>
              <a:rPr b="1" lang="en-US" sz="1400" spc="-1" strike="noStrike">
                <a:solidFill>
                  <a:srgbClr val="0f9d58"/>
                </a:solidFill>
                <a:uFill>
                  <a:solidFill>
                    <a:srgbClr val="ffffff"/>
                  </a:solidFill>
                </a:uFill>
                <a:latin typeface="Playfair Display"/>
                <a:ea typeface="Playfair Display"/>
              </a:rPr>
              <a:t>[SAMPLE ]</a:t>
            </a:r>
            <a:endParaRPr b="0" lang="en-US" sz="1800" spc="-1" strike="noStrike">
              <a:solidFill>
                <a:srgbClr val="000000"/>
              </a:solidFill>
              <a:uFill>
                <a:solidFill>
                  <a:srgbClr val="ffffff"/>
                </a:solidFill>
              </a:uFill>
              <a:latin typeface="Arial"/>
            </a:endParaRPr>
          </a:p>
        </p:txBody>
      </p:sp>
    </p:spTree>
  </p:cSld>
  <p:timing>
    <p:tnLst>
      <p:par>
        <p:cTn id="52" dur="indefinite" restart="never" nodeType="tmRoot">
          <p:childTnLst>
            <p:seq>
              <p:cTn id="53" dur="indefinite" nodeType="mainSeq">
                <p:childTnLst>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225"/>
                                        </p:tgtEl>
                                        <p:attrNameLst>
                                          <p:attrName>style.visibility</p:attrName>
                                        </p:attrNameLst>
                                      </p:cBhvr>
                                      <p:to>
                                        <p:strVal val="visible"/>
                                      </p:to>
                                    </p:set>
                                    <p:animEffect filter="fade" transition="in">
                                      <p:cBhvr additive="repl">
                                        <p:cTn id="58" dur="1000"/>
                                        <p:tgtEl>
                                          <p:spTgt spid="225"/>
                                        </p:tgtEl>
                                      </p:cBhvr>
                                    </p:animEffect>
                                  </p:childTnLst>
                                </p:cTn>
                              </p:par>
                            </p:childTnLst>
                          </p:cTn>
                        </p:par>
                        <p:par>
                          <p:cTn id="59" fill="hold">
                            <p:stCondLst>
                              <p:cond delay="1000"/>
                            </p:stCondLst>
                            <p:childTnLst>
                              <p:par>
                                <p:cTn id="60" nodeType="afterEffect" fill="hold" presetClass="entr" presetID="10">
                                  <p:stCondLst>
                                    <p:cond delay="0"/>
                                  </p:stCondLst>
                                  <p:childTnLst>
                                    <p:set>
                                      <p:cBhvr>
                                        <p:cTn id="61" dur="1" fill="hold">
                                          <p:stCondLst>
                                            <p:cond delay="0"/>
                                          </p:stCondLst>
                                        </p:cTn>
                                        <p:tgtEl>
                                          <p:spTgt spid="227"/>
                                        </p:tgtEl>
                                        <p:attrNameLst>
                                          <p:attrName>style.visibility</p:attrName>
                                        </p:attrNameLst>
                                      </p:cBhvr>
                                      <p:to>
                                        <p:strVal val="visible"/>
                                      </p:to>
                                    </p:set>
                                    <p:animEffect filter="fade" transition="in">
                                      <p:cBhvr additive="repl">
                                        <p:cTn id="62" dur="1000"/>
                                        <p:tgtEl>
                                          <p:spTgt spid="227"/>
                                        </p:tgtEl>
                                      </p:cBhvr>
                                    </p:animEffect>
                                  </p:childTnLst>
                                </p:cTn>
                              </p:par>
                              <p:par>
                                <p:cTn id="63" nodeType="withEffect" fill="hold" presetClass="entr" presetID="10">
                                  <p:stCondLst>
                                    <p:cond delay="0"/>
                                  </p:stCondLst>
                                  <p:childTnLst>
                                    <p:set>
                                      <p:cBhvr>
                                        <p:cTn id="64" dur="1" fill="hold">
                                          <p:stCondLst>
                                            <p:cond delay="0"/>
                                          </p:stCondLst>
                                        </p:cTn>
                                        <p:tgtEl>
                                          <p:spTgt spid="228"/>
                                        </p:tgtEl>
                                        <p:attrNameLst>
                                          <p:attrName>style.visibility</p:attrName>
                                        </p:attrNameLst>
                                      </p:cBhvr>
                                      <p:to>
                                        <p:strVal val="visible"/>
                                      </p:to>
                                    </p:set>
                                    <p:animEffect filter="fade" transition="in">
                                      <p:cBhvr additive="repl">
                                        <p:cTn id="65" dur="900"/>
                                        <p:tgtEl>
                                          <p:spTgt spid="2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311760" y="444960"/>
            <a:ext cx="8520120" cy="1135800"/>
          </a:xfrm>
          <a:prstGeom prst="rect">
            <a:avLst/>
          </a:prstGeom>
          <a:noFill/>
          <a:ln>
            <a:noFill/>
          </a:ln>
        </p:spPr>
        <p:txBody>
          <a:bodyPr tIns="91440" bIns="91440"/>
          <a:p>
            <a:pPr>
              <a:lnSpc>
                <a:spcPct val="100000"/>
              </a:lnSpc>
            </a:pPr>
            <a:r>
              <a:rPr b="0" lang="en-US" sz="2400" spc="-1" strike="noStrike">
                <a:solidFill>
                  <a:srgbClr val="00b0f0"/>
                </a:solidFill>
                <a:uFill>
                  <a:solidFill>
                    <a:srgbClr val="ffffff"/>
                  </a:solidFill>
                </a:uFill>
                <a:latin typeface="Oswald"/>
                <a:ea typeface="Oswald"/>
              </a:rPr>
              <a:t>Open source GUI https://github.com/vijayandra/logger_v1</a:t>
            </a:r>
            <a:endParaRPr b="0" lang="en-US" sz="1400" spc="-1" strike="noStrike">
              <a:solidFill>
                <a:srgbClr val="000000"/>
              </a:solidFill>
              <a:uFill>
                <a:solidFill>
                  <a:srgbClr val="ffffff"/>
                </a:solidFill>
              </a:uFill>
              <a:latin typeface="Arial"/>
            </a:endParaRPr>
          </a:p>
        </p:txBody>
      </p:sp>
      <p:sp>
        <p:nvSpPr>
          <p:cNvPr id="79" name="TextShape 2"/>
          <p:cNvSpPr txBox="1"/>
          <p:nvPr/>
        </p:nvSpPr>
        <p:spPr>
          <a:xfrm>
            <a:off x="311760" y="1657440"/>
            <a:ext cx="8520120" cy="2911320"/>
          </a:xfrm>
          <a:prstGeom prst="rect">
            <a:avLst/>
          </a:prstGeom>
          <a:noFill/>
          <a:ln>
            <a:noFill/>
          </a:ln>
        </p:spPr>
        <p:txBody>
          <a:bodyPr tIns="91440" bIns="91440"/>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1400" spc="-1" strike="noStrike">
                <a:solidFill>
                  <a:srgbClr val="c00000"/>
                </a:solidFill>
                <a:uFill>
                  <a:solidFill>
                    <a:srgbClr val="ffffff"/>
                  </a:solidFill>
                </a:uFill>
                <a:latin typeface="Playfair Display"/>
                <a:ea typeface="Playfair Display"/>
              </a:rPr>
              <a:t>Modify according to users own need, we anticipate to start and support for open source Android/MAC application. We encourage user to write own application. You will need Qt and CoAP framework. </a:t>
            </a:r>
            <a:endParaRPr b="0" lang="en-US" sz="1400" spc="-1" strike="noStrike">
              <a:solidFill>
                <a:srgbClr val="000000"/>
              </a:solidFill>
              <a:uFill>
                <a:solidFill>
                  <a:srgbClr val="ffffff"/>
                </a:solidFill>
              </a:uFill>
              <a:latin typeface="Arial"/>
            </a:endParaRPr>
          </a:p>
        </p:txBody>
      </p:sp>
      <p:pic>
        <p:nvPicPr>
          <p:cNvPr id="80" name="Picture 5" descr=""/>
          <p:cNvPicPr/>
          <p:nvPr/>
        </p:nvPicPr>
        <p:blipFill>
          <a:blip r:embed="rId1"/>
          <a:stretch/>
        </p:blipFill>
        <p:spPr>
          <a:xfrm>
            <a:off x="3276720" y="1684800"/>
            <a:ext cx="2747880" cy="1752120"/>
          </a:xfrm>
          <a:prstGeom prst="rect">
            <a:avLst/>
          </a:prstGeom>
          <a:ln>
            <a:noFill/>
          </a:ln>
        </p:spPr>
      </p:pic>
      <p:pic>
        <p:nvPicPr>
          <p:cNvPr id="81" name="Picture 6" descr=""/>
          <p:cNvPicPr/>
          <p:nvPr/>
        </p:nvPicPr>
        <p:blipFill>
          <a:blip r:embed="rId2"/>
          <a:stretch/>
        </p:blipFill>
        <p:spPr>
          <a:xfrm>
            <a:off x="380880" y="1657440"/>
            <a:ext cx="2791080" cy="1779840"/>
          </a:xfrm>
          <a:prstGeom prst="rect">
            <a:avLst/>
          </a:prstGeom>
          <a:ln>
            <a:noFill/>
          </a:ln>
        </p:spPr>
      </p:pic>
      <p:pic>
        <p:nvPicPr>
          <p:cNvPr id="82" name="Picture 7" descr=""/>
          <p:cNvPicPr/>
          <p:nvPr/>
        </p:nvPicPr>
        <p:blipFill>
          <a:blip r:embed="rId3"/>
          <a:stretch/>
        </p:blipFill>
        <p:spPr>
          <a:xfrm>
            <a:off x="6037560" y="1684800"/>
            <a:ext cx="2747880" cy="17521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311760" y="8928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Flexible Analog Logging</a:t>
            </a:r>
            <a:endParaRPr b="0" lang="en-US" sz="1400" spc="-1" strike="noStrike">
              <a:solidFill>
                <a:srgbClr val="000000"/>
              </a:solidFill>
              <a:uFill>
                <a:solidFill>
                  <a:srgbClr val="ffffff"/>
                </a:solidFill>
              </a:uFill>
              <a:latin typeface="Arial"/>
            </a:endParaRPr>
          </a:p>
        </p:txBody>
      </p:sp>
      <p:sp>
        <p:nvSpPr>
          <p:cNvPr id="235" name="TextShape 2"/>
          <p:cNvSpPr txBox="1"/>
          <p:nvPr/>
        </p:nvSpPr>
        <p:spPr>
          <a:xfrm>
            <a:off x="358200" y="662040"/>
            <a:ext cx="8520120" cy="4374360"/>
          </a:xfrm>
          <a:prstGeom prst="rect">
            <a:avLst/>
          </a:prstGeom>
          <a:noFill/>
          <a:ln>
            <a:noFill/>
          </a:ln>
        </p:spPr>
        <p:txBody>
          <a:bodyPr tIns="91440" bIns="91440"/>
          <a:p>
            <a:endParaRPr b="0" lang="en-US" sz="1400" spc="-1" strike="noStrike">
              <a:solidFill>
                <a:srgbClr val="000000"/>
              </a:solidFill>
              <a:uFill>
                <a:solidFill>
                  <a:srgbClr val="ffffff"/>
                </a:solidFill>
              </a:uFill>
              <a:latin typeface="Arial"/>
            </a:endParaRPr>
          </a:p>
        </p:txBody>
      </p:sp>
      <p:sp>
        <p:nvSpPr>
          <p:cNvPr id="236" name="CustomShape 3"/>
          <p:cNvSpPr/>
          <p:nvPr/>
        </p:nvSpPr>
        <p:spPr>
          <a:xfrm>
            <a:off x="3799080" y="4037040"/>
            <a:ext cx="1495080" cy="871920"/>
          </a:xfrm>
          <a:prstGeom prst="roundRect">
            <a:avLst>
              <a:gd name="adj" fmla="val 16667"/>
            </a:avLst>
          </a:prstGeom>
          <a:solidFill>
            <a:schemeClr val="dk1"/>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User Device A</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37" name="CustomShape 4"/>
          <p:cNvSpPr/>
          <p:nvPr/>
        </p:nvSpPr>
        <p:spPr>
          <a:xfrm>
            <a:off x="5327640" y="4268880"/>
            <a:ext cx="19036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Analog (Upto 3.3V )</a:t>
            </a:r>
            <a:endParaRPr b="0" lang="en-US" sz="1800" spc="-1" strike="noStrike">
              <a:solidFill>
                <a:srgbClr val="000000"/>
              </a:solidFill>
              <a:uFill>
                <a:solidFill>
                  <a:srgbClr val="ffffff"/>
                </a:solidFill>
              </a:uFill>
              <a:latin typeface="Arial"/>
            </a:endParaRPr>
          </a:p>
        </p:txBody>
      </p:sp>
      <p:sp>
        <p:nvSpPr>
          <p:cNvPr id="238" name="CustomShape 5"/>
          <p:cNvSpPr/>
          <p:nvPr/>
        </p:nvSpPr>
        <p:spPr>
          <a:xfrm>
            <a:off x="7265160" y="4037040"/>
            <a:ext cx="1495080" cy="871920"/>
          </a:xfrm>
          <a:prstGeom prst="roundRect">
            <a:avLst>
              <a:gd name="adj" fmla="val 16667"/>
            </a:avLst>
          </a:prstGeom>
          <a:solidFill>
            <a:schemeClr val="dk1"/>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User Device B</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39" name="CustomShape 6"/>
          <p:cNvSpPr/>
          <p:nvPr/>
        </p:nvSpPr>
        <p:spPr>
          <a:xfrm flipH="1">
            <a:off x="5306400" y="4578120"/>
            <a:ext cx="19450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Analog (Upto 3.3V)</a:t>
            </a:r>
            <a:endParaRPr b="0" lang="en-US" sz="1800" spc="-1" strike="noStrike">
              <a:solidFill>
                <a:srgbClr val="000000"/>
              </a:solidFill>
              <a:uFill>
                <a:solidFill>
                  <a:srgbClr val="ffffff"/>
                </a:solidFill>
              </a:uFill>
              <a:latin typeface="Arial"/>
            </a:endParaRPr>
          </a:p>
        </p:txBody>
      </p:sp>
      <p:sp>
        <p:nvSpPr>
          <p:cNvPr id="240" name="CustomShape 7"/>
          <p:cNvSpPr/>
          <p:nvPr/>
        </p:nvSpPr>
        <p:spPr>
          <a:xfrm>
            <a:off x="5090040" y="2553120"/>
            <a:ext cx="2778120" cy="110088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SMALL Task Computer Device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Analog Ch1       Analog Ch2</a:t>
            </a:r>
            <a:endParaRPr b="0" lang="en-US" sz="1800" spc="-1" strike="noStrike">
              <a:solidFill>
                <a:srgbClr val="000000"/>
              </a:solidFill>
              <a:uFill>
                <a:solidFill>
                  <a:srgbClr val="ffffff"/>
                </a:solidFill>
              </a:uFill>
              <a:latin typeface="Arial"/>
            </a:endParaRPr>
          </a:p>
        </p:txBody>
      </p:sp>
      <p:sp>
        <p:nvSpPr>
          <p:cNvPr id="241" name="CustomShape 8"/>
          <p:cNvSpPr/>
          <p:nvPr/>
        </p:nvSpPr>
        <p:spPr>
          <a:xfrm rot="10800000">
            <a:off x="6026040" y="4254480"/>
            <a:ext cx="6480" cy="59976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42" name="CustomShape 9"/>
          <p:cNvSpPr/>
          <p:nvPr/>
        </p:nvSpPr>
        <p:spPr>
          <a:xfrm flipH="1" rot="10800000">
            <a:off x="7026120" y="4578120"/>
            <a:ext cx="27360" cy="92340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43" name="CustomShape 10"/>
          <p:cNvSpPr/>
          <p:nvPr/>
        </p:nvSpPr>
        <p:spPr>
          <a:xfrm flipH="1">
            <a:off x="3034800" y="1680840"/>
            <a:ext cx="3444120" cy="778320"/>
          </a:xfrm>
          <a:prstGeom prst="bentArrow">
            <a:avLst>
              <a:gd name="adj1" fmla="val 25000"/>
              <a:gd name="adj2" fmla="val 29177"/>
              <a:gd name="adj3" fmla="val 25000"/>
              <a:gd name="adj4" fmla="val 43750"/>
            </a:avLst>
          </a:prstGeom>
          <a:solidFill>
            <a:srgbClr val="ffe599"/>
          </a:solidFill>
          <a:ln w="9360">
            <a:solidFill>
              <a:srgbClr val="00ffff"/>
            </a:solidFill>
            <a:round/>
          </a:ln>
        </p:spPr>
        <p:style>
          <a:lnRef idx="0"/>
          <a:fillRef idx="0"/>
          <a:effectRef idx="0"/>
          <a:fontRef idx="minor"/>
        </p:style>
      </p:sp>
      <p:sp>
        <p:nvSpPr>
          <p:cNvPr id="244" name="CustomShape 11"/>
          <p:cNvSpPr/>
          <p:nvPr/>
        </p:nvSpPr>
        <p:spPr>
          <a:xfrm>
            <a:off x="552240" y="1684440"/>
            <a:ext cx="1860480" cy="13669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cc0000"/>
                </a:solidFill>
                <a:uFill>
                  <a:solidFill>
                    <a:srgbClr val="ffffff"/>
                  </a:solidFill>
                </a:uFill>
                <a:latin typeface="Playfair Display"/>
                <a:ea typeface="Playfair Display"/>
              </a:rPr>
              <a:t>1.0f 1.1f </a:t>
            </a:r>
            <a:r>
              <a:rPr b="1" lang="en-US" sz="1400" spc="-1" strike="noStrike">
                <a:solidFill>
                  <a:srgbClr val="0f9d58"/>
                </a:solidFill>
                <a:uFill>
                  <a:solidFill>
                    <a:srgbClr val="ffffff"/>
                  </a:solidFill>
                </a:uFill>
                <a:latin typeface="Playfair Display"/>
                <a:ea typeface="Playfair Display"/>
              </a:rPr>
              <a:t>0.123f 1.30f</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45" name="CustomShape 12"/>
          <p:cNvSpPr/>
          <p:nvPr/>
        </p:nvSpPr>
        <p:spPr>
          <a:xfrm>
            <a:off x="504720" y="711360"/>
            <a:ext cx="2778120" cy="9234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1155cc"/>
                </a:solidFill>
                <a:uFill>
                  <a:solidFill>
                    <a:srgbClr val="ffffff"/>
                  </a:solidFill>
                </a:uFill>
                <a:latin typeface="Playfair Display"/>
                <a:ea typeface="Playfair Display"/>
              </a:rPr>
              <a:t>Single Richtextbox Ouput color (Analog 1MHZ Sampling, 12 Bit)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46" name="CustomShape 13"/>
          <p:cNvSpPr/>
          <p:nvPr/>
        </p:nvSpPr>
        <p:spPr>
          <a:xfrm>
            <a:off x="6675840" y="1794240"/>
            <a:ext cx="902880" cy="661680"/>
          </a:xfrm>
          <a:prstGeom prst="flowChartPunchedTap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600" spc="-1" strike="noStrike">
                <a:solidFill>
                  <a:srgbClr val="ff0000"/>
                </a:solidFill>
                <a:uFill>
                  <a:solidFill>
                    <a:srgbClr val="ffffff"/>
                  </a:solidFill>
                </a:uFill>
                <a:latin typeface="Arial"/>
                <a:ea typeface="Arial"/>
              </a:rPr>
              <a:t>Ethernet Link</a:t>
            </a:r>
            <a:endParaRPr b="0" lang="en-US" sz="1800" spc="-1" strike="noStrike">
              <a:solidFill>
                <a:srgbClr val="000000"/>
              </a:solidFill>
              <a:uFill>
                <a:solidFill>
                  <a:srgbClr val="ffffff"/>
                </a:solidFill>
              </a:uFill>
              <a:latin typeface="Arial"/>
            </a:endParaRPr>
          </a:p>
        </p:txBody>
      </p:sp>
    </p:spTree>
  </p:cSld>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239"/>
                                        </p:tgtEl>
                                        <p:attrNameLst>
                                          <p:attrName>style.visibility</p:attrName>
                                        </p:attrNameLst>
                                      </p:cBhvr>
                                      <p:to>
                                        <p:strVal val="visible"/>
                                      </p:to>
                                    </p:set>
                                    <p:animEffect filter="fade" transition="in">
                                      <p:cBhvr additive="repl">
                                        <p:cTn id="72" dur="1000"/>
                                        <p:tgtEl>
                                          <p:spTgt spid="239"/>
                                        </p:tgtEl>
                                      </p:cBhvr>
                                    </p:animEffect>
                                  </p:childTnLst>
                                </p:cTn>
                              </p:par>
                            </p:childTnLst>
                          </p:cTn>
                        </p:par>
                        <p:par>
                          <p:cTn id="73" fill="hold">
                            <p:stCondLst>
                              <p:cond delay="1000"/>
                            </p:stCondLst>
                            <p:childTnLst>
                              <p:par>
                                <p:cTn id="74" nodeType="afterEffect" fill="hold" presetClass="entr" presetID="10">
                                  <p:stCondLst>
                                    <p:cond delay="0"/>
                                  </p:stCondLst>
                                  <p:childTnLst>
                                    <p:set>
                                      <p:cBhvr>
                                        <p:cTn id="75" dur="1" fill="hold">
                                          <p:stCondLst>
                                            <p:cond delay="0"/>
                                          </p:stCondLst>
                                        </p:cTn>
                                        <p:tgtEl>
                                          <p:spTgt spid="241"/>
                                        </p:tgtEl>
                                        <p:attrNameLst>
                                          <p:attrName>style.visibility</p:attrName>
                                        </p:attrNameLst>
                                      </p:cBhvr>
                                      <p:to>
                                        <p:strVal val="visible"/>
                                      </p:to>
                                    </p:set>
                                    <p:animEffect filter="fade" transition="in">
                                      <p:cBhvr additive="repl">
                                        <p:cTn id="76" dur="1000"/>
                                        <p:tgtEl>
                                          <p:spTgt spid="241"/>
                                        </p:tgtEl>
                                      </p:cBhvr>
                                    </p:animEffect>
                                  </p:childTnLst>
                                </p:cTn>
                              </p:par>
                              <p:par>
                                <p:cTn id="77" nodeType="withEffect" fill="hold" presetClass="entr" presetID="10">
                                  <p:stCondLst>
                                    <p:cond delay="0"/>
                                  </p:stCondLst>
                                  <p:childTnLst>
                                    <p:set>
                                      <p:cBhvr>
                                        <p:cTn id="78" dur="1" fill="hold">
                                          <p:stCondLst>
                                            <p:cond delay="0"/>
                                          </p:stCondLst>
                                        </p:cTn>
                                        <p:tgtEl>
                                          <p:spTgt spid="242"/>
                                        </p:tgtEl>
                                        <p:attrNameLst>
                                          <p:attrName>style.visibility</p:attrName>
                                        </p:attrNameLst>
                                      </p:cBhvr>
                                      <p:to>
                                        <p:strVal val="visible"/>
                                      </p:to>
                                    </p:set>
                                    <p:animEffect filter="fade" transition="in">
                                      <p:cBhvr additive="repl">
                                        <p:cTn id="79" dur="900"/>
                                        <p:tgtEl>
                                          <p:spTgt spid="2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311760" y="8928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Analog Signal Generator</a:t>
            </a:r>
            <a:endParaRPr b="0" lang="en-US" sz="1400" spc="-1" strike="noStrike">
              <a:solidFill>
                <a:srgbClr val="000000"/>
              </a:solidFill>
              <a:uFill>
                <a:solidFill>
                  <a:srgbClr val="ffffff"/>
                </a:solidFill>
              </a:uFill>
              <a:latin typeface="Arial"/>
            </a:endParaRPr>
          </a:p>
        </p:txBody>
      </p:sp>
      <p:sp>
        <p:nvSpPr>
          <p:cNvPr id="248" name="TextShape 2"/>
          <p:cNvSpPr txBox="1"/>
          <p:nvPr/>
        </p:nvSpPr>
        <p:spPr>
          <a:xfrm>
            <a:off x="358200" y="662040"/>
            <a:ext cx="8520120" cy="4374360"/>
          </a:xfrm>
          <a:prstGeom prst="rect">
            <a:avLst/>
          </a:prstGeom>
          <a:noFill/>
          <a:ln>
            <a:noFill/>
          </a:ln>
        </p:spPr>
        <p:txBody>
          <a:bodyPr tIns="91440" bIns="91440"/>
          <a:p>
            <a:endParaRPr b="0" lang="en-US" sz="1400" spc="-1" strike="noStrike">
              <a:solidFill>
                <a:srgbClr val="000000"/>
              </a:solidFill>
              <a:uFill>
                <a:solidFill>
                  <a:srgbClr val="ffffff"/>
                </a:solidFill>
              </a:uFill>
              <a:latin typeface="Arial"/>
            </a:endParaRPr>
          </a:p>
        </p:txBody>
      </p:sp>
      <p:sp>
        <p:nvSpPr>
          <p:cNvPr id="249" name="CustomShape 3"/>
          <p:cNvSpPr/>
          <p:nvPr/>
        </p:nvSpPr>
        <p:spPr>
          <a:xfrm flipH="1">
            <a:off x="5327640" y="4268880"/>
            <a:ext cx="19036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Analog (Upto 3.3V )</a:t>
            </a:r>
            <a:endParaRPr b="0" lang="en-US" sz="1800" spc="-1" strike="noStrike">
              <a:solidFill>
                <a:srgbClr val="000000"/>
              </a:solidFill>
              <a:uFill>
                <a:solidFill>
                  <a:srgbClr val="ffffff"/>
                </a:solidFill>
              </a:uFill>
              <a:latin typeface="Arial"/>
            </a:endParaRPr>
          </a:p>
        </p:txBody>
      </p:sp>
      <p:sp>
        <p:nvSpPr>
          <p:cNvPr id="250" name="CustomShape 4"/>
          <p:cNvSpPr/>
          <p:nvPr/>
        </p:nvSpPr>
        <p:spPr>
          <a:xfrm>
            <a:off x="7265160" y="4037040"/>
            <a:ext cx="1495080" cy="871920"/>
          </a:xfrm>
          <a:prstGeom prst="roundRect">
            <a:avLst>
              <a:gd name="adj" fmla="val 16667"/>
            </a:avLst>
          </a:prstGeom>
          <a:solidFill>
            <a:schemeClr val="dk1"/>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User Device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51" name="CustomShape 5"/>
          <p:cNvSpPr/>
          <p:nvPr/>
        </p:nvSpPr>
        <p:spPr>
          <a:xfrm flipH="1">
            <a:off x="5306400" y="4578120"/>
            <a:ext cx="1945080" cy="209520"/>
          </a:xfrm>
          <a:prstGeom prst="leftArrow">
            <a:avLst>
              <a:gd name="adj1" fmla="val 50000"/>
              <a:gd name="adj2" fmla="val 50000"/>
            </a:avLst>
          </a:prstGeom>
          <a:solidFill>
            <a:srgbClr val="ffff00"/>
          </a:solidFill>
          <a:ln w="9360">
            <a:solidFill>
              <a:schemeClr val="dk2"/>
            </a:solidFill>
            <a:round/>
          </a:ln>
        </p:spPr>
        <p:style>
          <a:lnRef idx="0"/>
          <a:fillRef idx="0"/>
          <a:effectRef idx="0"/>
          <a:fontRef idx="minor"/>
        </p:style>
        <p:txBody>
          <a:bodyPr tIns="91440" bIns="91440" anchor="ctr"/>
          <a:p>
            <a:pPr algn="ctr">
              <a:lnSpc>
                <a:spcPct val="100000"/>
              </a:lnSpc>
            </a:pPr>
            <a:r>
              <a:rPr b="1" lang="en-US" sz="600" spc="-1" strike="noStrike">
                <a:solidFill>
                  <a:srgbClr val="ff0000"/>
                </a:solidFill>
                <a:uFill>
                  <a:solidFill>
                    <a:srgbClr val="ffffff"/>
                  </a:solidFill>
                </a:uFill>
                <a:latin typeface="Arial"/>
                <a:ea typeface="Arial"/>
              </a:rPr>
              <a:t>Analog (Upto 3.3V)</a:t>
            </a:r>
            <a:endParaRPr b="0" lang="en-US" sz="1800" spc="-1" strike="noStrike">
              <a:solidFill>
                <a:srgbClr val="000000"/>
              </a:solidFill>
              <a:uFill>
                <a:solidFill>
                  <a:srgbClr val="ffffff"/>
                </a:solidFill>
              </a:uFill>
              <a:latin typeface="Arial"/>
            </a:endParaRPr>
          </a:p>
        </p:txBody>
      </p:sp>
      <p:sp>
        <p:nvSpPr>
          <p:cNvPr id="252" name="CustomShape 6"/>
          <p:cNvSpPr/>
          <p:nvPr/>
        </p:nvSpPr>
        <p:spPr>
          <a:xfrm>
            <a:off x="5090040" y="2782080"/>
            <a:ext cx="2471400" cy="8719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1155cc"/>
                </a:solidFill>
                <a:uFill>
                  <a:solidFill>
                    <a:srgbClr val="ffffff"/>
                  </a:solidFill>
                </a:uFill>
                <a:latin typeface="Playfair Display"/>
                <a:ea typeface="Playfair Display"/>
              </a:rPr>
              <a:t>SMALL Task Computer Device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DAC Ch1       DAC Ch2</a:t>
            </a:r>
            <a:endParaRPr b="0" lang="en-US" sz="1800" spc="-1" strike="noStrike">
              <a:solidFill>
                <a:srgbClr val="000000"/>
              </a:solidFill>
              <a:uFill>
                <a:solidFill>
                  <a:srgbClr val="ffffff"/>
                </a:solidFill>
              </a:uFill>
              <a:latin typeface="Arial"/>
            </a:endParaRPr>
          </a:p>
        </p:txBody>
      </p:sp>
      <p:sp>
        <p:nvSpPr>
          <p:cNvPr id="253" name="CustomShape 7"/>
          <p:cNvSpPr/>
          <p:nvPr/>
        </p:nvSpPr>
        <p:spPr>
          <a:xfrm flipH="1">
            <a:off x="5327640" y="3732120"/>
            <a:ext cx="6480" cy="59976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54" name="CustomShape 8"/>
          <p:cNvSpPr/>
          <p:nvPr/>
        </p:nvSpPr>
        <p:spPr>
          <a:xfrm>
            <a:off x="5796360" y="3692880"/>
            <a:ext cx="27360" cy="923400"/>
          </a:xfrm>
          <a:custGeom>
            <a:avLst/>
            <a:gdLst/>
            <a:ahLst/>
            <a:rect l="l" t="t" r="r" b="b"/>
            <a:pathLst>
              <a:path w="21600" h="21600">
                <a:moveTo>
                  <a:pt x="0" y="0"/>
                </a:moveTo>
                <a:lnTo>
                  <a:pt x="21600" y="21600"/>
                </a:lnTo>
              </a:path>
            </a:pathLst>
          </a:custGeom>
          <a:noFill/>
          <a:ln w="76320">
            <a:solidFill>
              <a:schemeClr val="dk2"/>
            </a:solidFill>
            <a:round/>
            <a:tailEnd len="lg" type="triangle" w="lg"/>
          </a:ln>
        </p:spPr>
        <p:style>
          <a:lnRef idx="0"/>
          <a:fillRef idx="0"/>
          <a:effectRef idx="0"/>
          <a:fontRef idx="minor"/>
        </p:style>
      </p:sp>
      <p:sp>
        <p:nvSpPr>
          <p:cNvPr id="255" name="CustomShape 9"/>
          <p:cNvSpPr/>
          <p:nvPr/>
        </p:nvSpPr>
        <p:spPr>
          <a:xfrm>
            <a:off x="2094840" y="2742480"/>
            <a:ext cx="2994480" cy="738720"/>
          </a:xfrm>
          <a:prstGeom prst="bentArrow">
            <a:avLst>
              <a:gd name="adj1" fmla="val 25000"/>
              <a:gd name="adj2" fmla="val 29177"/>
              <a:gd name="adj3" fmla="val 25000"/>
              <a:gd name="adj4" fmla="val 43750"/>
            </a:avLst>
          </a:prstGeom>
          <a:solidFill>
            <a:srgbClr val="ffe599"/>
          </a:solidFill>
          <a:ln w="9360">
            <a:solidFill>
              <a:srgbClr val="00ffff"/>
            </a:solidFill>
            <a:round/>
          </a:ln>
        </p:spPr>
        <p:style>
          <a:lnRef idx="0"/>
          <a:fillRef idx="0"/>
          <a:effectRef idx="0"/>
          <a:fontRef idx="minor"/>
        </p:style>
      </p:sp>
      <p:sp>
        <p:nvSpPr>
          <p:cNvPr id="256" name="CustomShape 10"/>
          <p:cNvSpPr/>
          <p:nvPr/>
        </p:nvSpPr>
        <p:spPr>
          <a:xfrm>
            <a:off x="762120" y="1276200"/>
            <a:ext cx="2895120" cy="9903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1" lang="en-US" sz="1400" spc="-1" strike="noStrike">
                <a:solidFill>
                  <a:srgbClr val="1155cc"/>
                </a:solidFill>
                <a:uFill>
                  <a:solidFill>
                    <a:srgbClr val="ffffff"/>
                  </a:solidFill>
                </a:uFill>
                <a:latin typeface="Playfair Display"/>
                <a:ea typeface="Playfair Display"/>
              </a:rPr>
              <a:t>10.5 Mega samples per second</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Direct play of signal from SDIO Card to DAC</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57" name="CustomShape 11"/>
          <p:cNvSpPr/>
          <p:nvPr/>
        </p:nvSpPr>
        <p:spPr>
          <a:xfrm>
            <a:off x="1147680" y="3481560"/>
            <a:ext cx="1945080" cy="1100880"/>
          </a:xfrm>
          <a:prstGeom prst="flowChartPunchedTap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Autonomous Start/User Trigger</a:t>
            </a:r>
            <a:endParaRPr b="0" lang="en-US" sz="1800" spc="-1" strike="noStrike">
              <a:solidFill>
                <a:srgbClr val="000000"/>
              </a:solidFill>
              <a:uFill>
                <a:solidFill>
                  <a:srgbClr val="ffffff"/>
                </a:solidFill>
              </a:uFill>
              <a:latin typeface="Arial"/>
            </a:endParaRPr>
          </a:p>
        </p:txBody>
      </p:sp>
      <p:sp>
        <p:nvSpPr>
          <p:cNvPr id="258" name="CustomShape 12"/>
          <p:cNvSpPr/>
          <p:nvPr/>
        </p:nvSpPr>
        <p:spPr>
          <a:xfrm>
            <a:off x="6483960" y="809640"/>
            <a:ext cx="1200960" cy="16628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600" spc="-1" strike="noStrike">
                <a:solidFill>
                  <a:srgbClr val="000000"/>
                </a:solidFill>
                <a:uFill>
                  <a:solidFill>
                    <a:srgbClr val="ffffff"/>
                  </a:solidFill>
                </a:uFill>
                <a:latin typeface="Arial"/>
                <a:ea typeface="Arial"/>
              </a:rPr>
              <a:t>CSV Text File</a:t>
            </a:r>
            <a:endParaRPr b="0" lang="en-US" sz="1800" spc="-1" strike="noStrike">
              <a:solidFill>
                <a:srgbClr val="000000"/>
              </a:solidFill>
              <a:uFill>
                <a:solidFill>
                  <a:srgbClr val="ffffff"/>
                </a:solidFill>
              </a:uFill>
              <a:latin typeface="Arial"/>
            </a:endParaRPr>
          </a:p>
          <a:p>
            <a:pPr>
              <a:lnSpc>
                <a:spcPct val="100000"/>
              </a:lnSpc>
            </a:pPr>
            <a:r>
              <a:rPr b="1" lang="en-US" sz="600" spc="-1" strike="noStrike">
                <a:solidFill>
                  <a:srgbClr val="000000"/>
                </a:solidFill>
                <a:uFill>
                  <a:solidFill>
                    <a:srgbClr val="ffffff"/>
                  </a:solidFill>
                </a:uFill>
                <a:latin typeface="Arial"/>
                <a:ea typeface="Arial"/>
              </a:rPr>
              <a:t>Ch1,Ch2</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f9d58"/>
                </a:solidFill>
                <a:uFill>
                  <a:solidFill>
                    <a:srgbClr val="ffffff"/>
                  </a:solidFill>
                </a:uFill>
                <a:latin typeface="Arial"/>
                <a:ea typeface="Arial"/>
              </a:rPr>
              <a:t>1.23,1.1</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f9d58"/>
                </a:solidFill>
                <a:uFill>
                  <a:solidFill>
                    <a:srgbClr val="ffffff"/>
                  </a:solidFill>
                </a:uFill>
                <a:latin typeface="Arial"/>
                <a:ea typeface="Arial"/>
              </a:rPr>
              <a:t>1.20,1.2</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f9d58"/>
                </a:solidFill>
                <a:uFill>
                  <a:solidFill>
                    <a:srgbClr val="ffffff"/>
                  </a:solidFill>
                </a:uFill>
                <a:latin typeface="Arial"/>
                <a:ea typeface="Arial"/>
              </a:rPr>
              <a:t>3.10,2.2</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59" name="CustomShape 13"/>
          <p:cNvSpPr/>
          <p:nvPr/>
        </p:nvSpPr>
        <p:spPr>
          <a:xfrm flipH="1" rot="16200000">
            <a:off x="5359680" y="1657080"/>
            <a:ext cx="915840" cy="1301040"/>
          </a:xfrm>
          <a:prstGeom prst="bentArrow">
            <a:avLst>
              <a:gd name="adj1" fmla="val 25000"/>
              <a:gd name="adj2" fmla="val 25000"/>
              <a:gd name="adj3" fmla="val 25000"/>
              <a:gd name="adj4" fmla="val 43750"/>
            </a:avLst>
          </a:prstGeom>
          <a:solidFill>
            <a:schemeClr val="lt2"/>
          </a:solidFill>
          <a:ln w="9360">
            <a:solidFill>
              <a:schemeClr val="dk2"/>
            </a:solidFill>
            <a:round/>
          </a:ln>
        </p:spPr>
        <p:style>
          <a:lnRef idx="0"/>
          <a:fillRef idx="0"/>
          <a:effectRef idx="0"/>
          <a:fontRef idx="minor"/>
        </p:style>
      </p:sp>
      <p:sp>
        <p:nvSpPr>
          <p:cNvPr id="260" name="CustomShape 14"/>
          <p:cNvSpPr/>
          <p:nvPr/>
        </p:nvSpPr>
        <p:spPr>
          <a:xfrm>
            <a:off x="7723440" y="748080"/>
            <a:ext cx="1108440" cy="1216080"/>
          </a:xfrm>
          <a:prstGeom prst="flowChartPunchedTap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Arial"/>
                <a:ea typeface="Arial"/>
              </a:rPr>
              <a:t>Onboard SDIO Card(FAT32)</a:t>
            </a:r>
            <a:endParaRPr b="0" lang="en-US" sz="1800" spc="-1" strike="noStrike">
              <a:solidFill>
                <a:srgbClr val="000000"/>
              </a:solidFill>
              <a:uFill>
                <a:solidFill>
                  <a:srgbClr val="ffffff"/>
                </a:solidFill>
              </a:uFill>
              <a:latin typeface="Arial"/>
            </a:endParaRPr>
          </a:p>
        </p:txBody>
      </p:sp>
      <p:pic>
        <p:nvPicPr>
          <p:cNvPr id="261" name="Shape 359" descr=""/>
          <p:cNvPicPr/>
          <p:nvPr/>
        </p:nvPicPr>
        <p:blipFill>
          <a:blip r:embed="rId1"/>
          <a:stretch/>
        </p:blipFill>
        <p:spPr>
          <a:xfrm>
            <a:off x="4251240" y="4141080"/>
            <a:ext cx="966960" cy="818640"/>
          </a:xfrm>
          <a:prstGeom prst="rect">
            <a:avLst/>
          </a:prstGeom>
          <a:ln>
            <a:noFill/>
          </a:ln>
        </p:spPr>
      </p:pic>
      <p:pic>
        <p:nvPicPr>
          <p:cNvPr id="262" name="Shape 360" descr=""/>
          <p:cNvPicPr/>
          <p:nvPr/>
        </p:nvPicPr>
        <p:blipFill>
          <a:blip r:embed="rId2"/>
          <a:stretch/>
        </p:blipFill>
        <p:spPr>
          <a:xfrm>
            <a:off x="5501160" y="896040"/>
            <a:ext cx="966960" cy="818640"/>
          </a:xfrm>
          <a:prstGeom prst="rect">
            <a:avLst/>
          </a:prstGeom>
          <a:ln>
            <a:noFill/>
          </a:ln>
        </p:spPr>
      </p:pic>
    </p:spTree>
  </p:cSld>
  <p:timing>
    <p:tnLst>
      <p:par>
        <p:cTn id="80" dur="indefinite" restart="never" nodeType="tmRoot">
          <p:childTnLst>
            <p:seq>
              <p:cTn id="81" dur="indefinite" nodeType="mainSeq">
                <p:childTnLst>
                  <p:par>
                    <p:cTn id="82" fill="hold">
                      <p:stCondLst>
                        <p:cond delay="indefinite"/>
                      </p:stCondLst>
                      <p:childTnLst>
                        <p:par>
                          <p:cTn id="83" fill="hold">
                            <p:stCondLst>
                              <p:cond delay="0"/>
                            </p:stCondLst>
                            <p:childTnLst>
                              <p:par>
                                <p:cTn id="84" nodeType="clickEffect" fill="hold" presetClass="entr" presetID="10">
                                  <p:stCondLst>
                                    <p:cond delay="0"/>
                                  </p:stCondLst>
                                  <p:childTnLst>
                                    <p:set>
                                      <p:cBhvr>
                                        <p:cTn id="85" dur="1" fill="hold">
                                          <p:stCondLst>
                                            <p:cond delay="0"/>
                                          </p:stCondLst>
                                        </p:cTn>
                                        <p:tgtEl>
                                          <p:spTgt spid="251"/>
                                        </p:tgtEl>
                                        <p:attrNameLst>
                                          <p:attrName>style.visibility</p:attrName>
                                        </p:attrNameLst>
                                      </p:cBhvr>
                                      <p:to>
                                        <p:strVal val="visible"/>
                                      </p:to>
                                    </p:set>
                                    <p:animEffect filter="fade" transition="in">
                                      <p:cBhvr additive="repl">
                                        <p:cTn id="86" dur="1000"/>
                                        <p:tgtEl>
                                          <p:spTgt spid="251"/>
                                        </p:tgtEl>
                                      </p:cBhvr>
                                    </p:animEffect>
                                  </p:childTnLst>
                                </p:cTn>
                              </p:par>
                            </p:childTnLst>
                          </p:cTn>
                        </p:par>
                        <p:par>
                          <p:cTn id="87" fill="hold">
                            <p:stCondLst>
                              <p:cond delay="1000"/>
                            </p:stCondLst>
                            <p:childTnLst>
                              <p:par>
                                <p:cTn id="88" nodeType="afterEffect" fill="hold" presetClass="entr" presetID="10">
                                  <p:stCondLst>
                                    <p:cond delay="0"/>
                                  </p:stCondLst>
                                  <p:childTnLst>
                                    <p:set>
                                      <p:cBhvr>
                                        <p:cTn id="89" dur="1" fill="hold">
                                          <p:stCondLst>
                                            <p:cond delay="0"/>
                                          </p:stCondLst>
                                        </p:cTn>
                                        <p:tgtEl>
                                          <p:spTgt spid="253"/>
                                        </p:tgtEl>
                                        <p:attrNameLst>
                                          <p:attrName>style.visibility</p:attrName>
                                        </p:attrNameLst>
                                      </p:cBhvr>
                                      <p:to>
                                        <p:strVal val="visible"/>
                                      </p:to>
                                    </p:set>
                                    <p:animEffect filter="fade" transition="in">
                                      <p:cBhvr additive="repl">
                                        <p:cTn id="90" dur="1000"/>
                                        <p:tgtEl>
                                          <p:spTgt spid="253"/>
                                        </p:tgtEl>
                                      </p:cBhvr>
                                    </p:animEffect>
                                  </p:childTnLst>
                                </p:cTn>
                              </p:par>
                              <p:par>
                                <p:cTn id="91" nodeType="withEffect" fill="hold" presetClass="entr" presetID="10">
                                  <p:stCondLst>
                                    <p:cond delay="0"/>
                                  </p:stCondLst>
                                  <p:childTnLst>
                                    <p:set>
                                      <p:cBhvr>
                                        <p:cTn id="92" dur="1" fill="hold">
                                          <p:stCondLst>
                                            <p:cond delay="0"/>
                                          </p:stCondLst>
                                        </p:cTn>
                                        <p:tgtEl>
                                          <p:spTgt spid="254"/>
                                        </p:tgtEl>
                                        <p:attrNameLst>
                                          <p:attrName>style.visibility</p:attrName>
                                        </p:attrNameLst>
                                      </p:cBhvr>
                                      <p:to>
                                        <p:strVal val="visible"/>
                                      </p:to>
                                    </p:set>
                                    <p:animEffect filter="fade" transition="in">
                                      <p:cBhvr additive="repl">
                                        <p:cTn id="93" dur="900"/>
                                        <p:tgtEl>
                                          <p:spTgt spid="25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311760" y="444960"/>
            <a:ext cx="8520120" cy="572400"/>
          </a:xfrm>
          <a:prstGeom prst="rect">
            <a:avLst/>
          </a:prstGeom>
          <a:noFill/>
          <a:ln>
            <a:noFill/>
          </a:ln>
        </p:spPr>
        <p:txBody>
          <a:bodyPr tIns="91440" bIns="91440"/>
          <a:p>
            <a:pPr>
              <a:lnSpc>
                <a:spcPct val="100000"/>
              </a:lnSpc>
            </a:pPr>
            <a:r>
              <a:rPr b="0" lang="en-US" sz="3000" spc="-1" strike="noStrike">
                <a:solidFill>
                  <a:srgbClr val="000000"/>
                </a:solidFill>
                <a:uFill>
                  <a:solidFill>
                    <a:srgbClr val="ffffff"/>
                  </a:solidFill>
                </a:uFill>
                <a:latin typeface="Oswald"/>
                <a:ea typeface="Oswald"/>
              </a:rPr>
              <a:t>Sample “C” Script diff purpose (Generating signal,CSV)</a:t>
            </a:r>
            <a:endParaRPr b="0" lang="en-US" sz="1400" spc="-1" strike="noStrike">
              <a:solidFill>
                <a:srgbClr val="000000"/>
              </a:solidFill>
              <a:uFill>
                <a:solidFill>
                  <a:srgbClr val="ffffff"/>
                </a:solidFill>
              </a:uFill>
              <a:latin typeface="Arial"/>
            </a:endParaRPr>
          </a:p>
        </p:txBody>
      </p:sp>
      <p:sp>
        <p:nvSpPr>
          <p:cNvPr id="264" name="TextShape 2"/>
          <p:cNvSpPr txBox="1"/>
          <p:nvPr/>
        </p:nvSpPr>
        <p:spPr>
          <a:xfrm>
            <a:off x="311760" y="1234080"/>
            <a:ext cx="8520120" cy="3334320"/>
          </a:xfrm>
          <a:prstGeom prst="rect">
            <a:avLst/>
          </a:prstGeom>
          <a:noFill/>
          <a:ln>
            <a:noFill/>
          </a:ln>
        </p:spPr>
        <p:txBody>
          <a:bodyPr tIns="91440" bIns="91440"/>
          <a:p>
            <a:pPr>
              <a:lnSpc>
                <a:spcPct val="100000"/>
              </a:lnSpc>
            </a:pPr>
            <a:r>
              <a:rPr b="0" lang="en-US" sz="1800" spc="-1" strike="noStrike">
                <a:solidFill>
                  <a:srgbClr val="000000"/>
                </a:solidFill>
                <a:uFill>
                  <a:solidFill>
                    <a:srgbClr val="ffffff"/>
                  </a:solidFill>
                </a:uFill>
                <a:latin typeface="Playfair Display"/>
                <a:ea typeface="Playfair Display"/>
              </a:rPr>
              <a:t>Step 1. Save signal file CSV into root of SDCARD (FAT32).</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Playfair Display"/>
                <a:ea typeface="Playfair Display"/>
              </a:rPr>
              <a:t>Step 2. Put following autoexec.c file in SD card,</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Playfair Display"/>
                <a:ea typeface="Playfair Display"/>
              </a:rPr>
              <a:t>alongwith </a:t>
            </a:r>
            <a:r>
              <a:rPr b="0" lang="en-US" sz="1800" spc="-1" strike="noStrike">
                <a:solidFill>
                  <a:srgbClr val="ff0000"/>
                </a:solidFill>
                <a:uFill>
                  <a:solidFill>
                    <a:srgbClr val="ffffff"/>
                  </a:solidFill>
                </a:uFill>
                <a:latin typeface="Playfair Display"/>
                <a:ea typeface="Playfair Display"/>
              </a:rPr>
              <a:t>sig.csv (SD card size and FAT32 size is max limit)</a:t>
            </a:r>
            <a:endParaRPr b="0" lang="en-US" sz="1400" spc="-1" strike="noStrike">
              <a:solidFill>
                <a:srgbClr val="000000"/>
              </a:solidFill>
              <a:uFill>
                <a:solidFill>
                  <a:srgbClr val="ffffff"/>
                </a:solidFill>
              </a:uFill>
              <a:latin typeface="Arial"/>
            </a:endParaRPr>
          </a:p>
          <a:p>
            <a:pPr>
              <a:lnSpc>
                <a:spcPct val="100000"/>
              </a:lnSpc>
            </a:pPr>
            <a:r>
              <a:rPr b="0" lang="en-US" sz="600" spc="-1" strike="noStrike">
                <a:solidFill>
                  <a:srgbClr val="000000"/>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p:txBody>
      </p:sp>
      <p:pic>
        <p:nvPicPr>
          <p:cNvPr id="265" name="Picture 2" descr=""/>
          <p:cNvPicPr/>
          <p:nvPr/>
        </p:nvPicPr>
        <p:blipFill>
          <a:blip r:embed="rId1"/>
          <a:stretch/>
        </p:blipFill>
        <p:spPr>
          <a:xfrm>
            <a:off x="6858000" y="1319040"/>
            <a:ext cx="1676160" cy="3260160"/>
          </a:xfrm>
          <a:prstGeom prst="rect">
            <a:avLst/>
          </a:prstGeom>
          <a:ln>
            <a:noFill/>
          </a:ln>
        </p:spPr>
      </p:pic>
      <p:pic>
        <p:nvPicPr>
          <p:cNvPr id="266" name="Picture 3" descr=""/>
          <p:cNvPicPr/>
          <p:nvPr/>
        </p:nvPicPr>
        <p:blipFill>
          <a:blip r:embed="rId2"/>
          <a:stretch/>
        </p:blipFill>
        <p:spPr>
          <a:xfrm>
            <a:off x="304920" y="2800440"/>
            <a:ext cx="2515680" cy="2057040"/>
          </a:xfrm>
          <a:prstGeom prst="rect">
            <a:avLst/>
          </a:prstGeom>
          <a:ln>
            <a:noFill/>
          </a:ln>
        </p:spPr>
      </p:pic>
      <p:pic>
        <p:nvPicPr>
          <p:cNvPr id="267" name="Picture 5" descr=""/>
          <p:cNvPicPr/>
          <p:nvPr/>
        </p:nvPicPr>
        <p:blipFill>
          <a:blip r:embed="rId3"/>
          <a:stretch/>
        </p:blipFill>
        <p:spPr>
          <a:xfrm>
            <a:off x="3048120" y="2800440"/>
            <a:ext cx="3431880" cy="21934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Important  Note</a:t>
            </a:r>
            <a:endParaRPr b="0" lang="en-US" sz="1400" spc="-1" strike="noStrike">
              <a:solidFill>
                <a:srgbClr val="000000"/>
              </a:solidFill>
              <a:uFill>
                <a:solidFill>
                  <a:srgbClr val="ffffff"/>
                </a:solidFill>
              </a:uFill>
              <a:latin typeface="Arial"/>
            </a:endParaRPr>
          </a:p>
        </p:txBody>
      </p:sp>
      <p:sp>
        <p:nvSpPr>
          <p:cNvPr id="269" name="TextShape 2"/>
          <p:cNvSpPr txBox="1"/>
          <p:nvPr/>
        </p:nvSpPr>
        <p:spPr>
          <a:xfrm>
            <a:off x="311760" y="1234080"/>
            <a:ext cx="8520120" cy="3334320"/>
          </a:xfrm>
          <a:prstGeom prst="rect">
            <a:avLst/>
          </a:prstGeom>
          <a:noFill/>
          <a:ln>
            <a:noFill/>
          </a:ln>
        </p:spPr>
        <p:txBody>
          <a:bodyPr tIns="91440" bIns="91440"/>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 </a:t>
            </a:r>
            <a:r>
              <a:rPr b="0" lang="en-US" sz="1800" spc="-1" strike="noStrike">
                <a:solidFill>
                  <a:srgbClr val="000000"/>
                </a:solidFill>
                <a:uFill>
                  <a:solidFill>
                    <a:srgbClr val="ffffff"/>
                  </a:solidFill>
                </a:uFill>
                <a:latin typeface="Playfair Display"/>
                <a:ea typeface="Playfair Display"/>
              </a:rPr>
              <a:t>Please note that system is able parse “C” script, but error in “C” syntax can cause script decoder to crash. Please run so PC based error check utility before downloading it in hardware.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Small syntax error can cause loss of time spent in debugging so please use tools to check error.</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Maximum size of script can be 6 KByte, as all complex functions are encapsulated in ROM so it plenty for any purpose.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layfair Display"/>
              <a:buAutoNum type="arabicPeriod"/>
            </a:pPr>
            <a:r>
              <a:rPr b="0" lang="en-US" sz="1800" spc="-1" strike="noStrike">
                <a:solidFill>
                  <a:srgbClr val="000000"/>
                </a:solidFill>
                <a:uFill>
                  <a:solidFill>
                    <a:srgbClr val="ffffff"/>
                  </a:solidFill>
                </a:uFill>
                <a:latin typeface="Playfair Display"/>
                <a:ea typeface="Playfair Display"/>
              </a:rPr>
              <a:t>Next Release will have on board SDRAM, which will enable end user with unlimited size of “C” script.</a:t>
            </a:r>
            <a:endParaRPr b="0" lang="en-US" sz="14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311760" y="444960"/>
            <a:ext cx="8520120" cy="572400"/>
          </a:xfrm>
          <a:prstGeom prst="rect">
            <a:avLst/>
          </a:prstGeom>
          <a:noFill/>
          <a:ln>
            <a:noFill/>
          </a:ln>
        </p:spPr>
        <p:txBody>
          <a:bodyPr tIns="91440" bIns="91440"/>
          <a:p>
            <a:pPr>
              <a:lnSpc>
                <a:spcPct val="100000"/>
              </a:lnSpc>
            </a:pPr>
            <a:r>
              <a:rPr b="0" lang="en-US" sz="3000" spc="-1" strike="noStrike">
                <a:solidFill>
                  <a:srgbClr val="000000"/>
                </a:solidFill>
                <a:uFill>
                  <a:solidFill>
                    <a:srgbClr val="ffffff"/>
                  </a:solidFill>
                </a:uFill>
                <a:latin typeface="Oswald"/>
                <a:ea typeface="Oswald"/>
              </a:rPr>
              <a:t>Permanent deployment for purpose of logging</a:t>
            </a:r>
            <a:endParaRPr b="0" lang="en-US" sz="1400" spc="-1" strike="noStrike">
              <a:solidFill>
                <a:srgbClr val="000000"/>
              </a:solidFill>
              <a:uFill>
                <a:solidFill>
                  <a:srgbClr val="ffffff"/>
                </a:solidFill>
              </a:uFill>
              <a:latin typeface="Arial"/>
            </a:endParaRPr>
          </a:p>
        </p:txBody>
      </p:sp>
      <p:sp>
        <p:nvSpPr>
          <p:cNvPr id="271" name="TextShape 2"/>
          <p:cNvSpPr txBox="1"/>
          <p:nvPr/>
        </p:nvSpPr>
        <p:spPr>
          <a:xfrm>
            <a:off x="311760" y="1234080"/>
            <a:ext cx="8520120" cy="3334320"/>
          </a:xfrm>
          <a:prstGeom prst="rect">
            <a:avLst/>
          </a:prstGeom>
          <a:noFill/>
          <a:ln>
            <a:noFill/>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1.Non stop logging of 2UART and 1RS485 Data into SD Card.</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2.Humidity / Temperature logging into CSV file .</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3.Dual Channel ADC 12bit logging to CSV file.</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4.Direct dual analog signal generation based off CSV file stored in SD Card.</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5.I2C Master signal.</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6. Completely open source cross platform QT application.</a:t>
            </a:r>
            <a:endParaRPr b="0" lang="en-US" sz="14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Concept</a:t>
            </a:r>
            <a:endParaRPr b="0" lang="en-US" sz="1400" spc="-1" strike="noStrike">
              <a:solidFill>
                <a:srgbClr val="000000"/>
              </a:solidFill>
              <a:uFill>
                <a:solidFill>
                  <a:srgbClr val="ffffff"/>
                </a:solidFill>
              </a:uFill>
              <a:latin typeface="Arial"/>
            </a:endParaRPr>
          </a:p>
        </p:txBody>
      </p:sp>
      <p:sp>
        <p:nvSpPr>
          <p:cNvPr id="84" name="TextShape 2"/>
          <p:cNvSpPr txBox="1"/>
          <p:nvPr/>
        </p:nvSpPr>
        <p:spPr>
          <a:xfrm>
            <a:off x="311760" y="1234080"/>
            <a:ext cx="8520120" cy="3794040"/>
          </a:xfrm>
          <a:prstGeom prst="rect">
            <a:avLst/>
          </a:prstGeom>
          <a:noFill/>
          <a:ln>
            <a:noFill/>
          </a:ln>
        </p:spPr>
        <p:txBody>
          <a:bodyPr tIns="91440" bIns="91440"/>
          <a:p>
            <a:pPr>
              <a:lnSpc>
                <a:spcPct val="100000"/>
              </a:lnSpc>
            </a:pPr>
            <a:r>
              <a:rPr b="0" lang="en-US" sz="1800" spc="-1" strike="noStrike">
                <a:solidFill>
                  <a:srgbClr val="000000"/>
                </a:solidFill>
                <a:uFill>
                  <a:solidFill>
                    <a:srgbClr val="ffffff"/>
                  </a:solidFill>
                </a:uFill>
                <a:latin typeface="Playfair Display"/>
                <a:ea typeface="Playfair Display"/>
              </a:rPr>
              <a:t>Device </a:t>
            </a:r>
            <a:r>
              <a:rPr b="1" lang="en-US" sz="1800" spc="-1" strike="noStrike">
                <a:solidFill>
                  <a:srgbClr val="cc0000"/>
                </a:solidFill>
                <a:uFill>
                  <a:solidFill>
                    <a:srgbClr val="ffffff"/>
                  </a:solidFill>
                </a:uFill>
                <a:latin typeface="Playfair Display"/>
                <a:ea typeface="Playfair Display"/>
              </a:rPr>
              <a:t>runs user defined “C” code without compiling.</a:t>
            </a:r>
            <a:r>
              <a:rPr b="0" lang="en-US" sz="1800" spc="-1" strike="noStrike">
                <a:solidFill>
                  <a:srgbClr val="000000"/>
                </a:solidFill>
                <a:uFill>
                  <a:solidFill>
                    <a:srgbClr val="ffffff"/>
                  </a:solidFill>
                </a:uFill>
                <a:latin typeface="Playfair Display"/>
                <a:ea typeface="Playfair Display"/>
              </a:rPr>
              <a:t> This saves time of learning device specific compiler/debugger/Libraries. STPS system has onboard SD card for saving device specific data.</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85" name="CustomShape 3"/>
          <p:cNvSpPr/>
          <p:nvPr/>
        </p:nvSpPr>
        <p:spPr>
          <a:xfrm>
            <a:off x="4877640" y="2478240"/>
            <a:ext cx="2556720" cy="23742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        </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      </a:t>
            </a:r>
            <a:r>
              <a:rPr b="1" lang="en-US" sz="1400" spc="-1" strike="noStrike">
                <a:solidFill>
                  <a:srgbClr val="1155cc"/>
                </a:solidFill>
                <a:uFill>
                  <a:solidFill>
                    <a:srgbClr val="ffffff"/>
                  </a:solidFill>
                </a:uFill>
                <a:latin typeface="Playfair Display"/>
                <a:ea typeface="Playfair Display"/>
              </a:rPr>
              <a:t>led_on(1); </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      </a:t>
            </a:r>
            <a:r>
              <a:rPr b="1" lang="en-US" sz="1400" spc="-1" strike="noStrike">
                <a:solidFill>
                  <a:srgbClr val="1155cc"/>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      </a:t>
            </a:r>
            <a:r>
              <a:rPr b="1" lang="en-US" sz="1400" spc="-1" strike="noStrike">
                <a:solidFill>
                  <a:srgbClr val="1155cc"/>
                </a:solidFill>
                <a:uFill>
                  <a:solidFill>
                    <a:srgbClr val="ffffff"/>
                  </a:solidFill>
                </a:uFill>
                <a:latin typeface="Playfair Display"/>
                <a:ea typeface="Playfair Display"/>
              </a:rPr>
              <a:t>led_off(1);  </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      </a:t>
            </a:r>
            <a:r>
              <a:rPr b="1" lang="en-US" sz="1400" spc="-1" strike="noStrike">
                <a:solidFill>
                  <a:srgbClr val="1155cc"/>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1" lang="en-US" sz="1400" spc="-1" strike="noStrike">
                <a:solidFill>
                  <a:srgbClr val="1155cc"/>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6" name="CustomShape 4"/>
          <p:cNvSpPr/>
          <p:nvPr/>
        </p:nvSpPr>
        <p:spPr>
          <a:xfrm>
            <a:off x="1980000" y="2478240"/>
            <a:ext cx="2519640" cy="2484720"/>
          </a:xfrm>
          <a:prstGeom prst="rect">
            <a:avLst/>
          </a:prstGeom>
          <a:noFill/>
          <a:ln>
            <a:noFill/>
          </a:ln>
        </p:spPr>
        <p:style>
          <a:lnRef idx="0"/>
          <a:fillRef idx="0"/>
          <a:effectRef idx="0"/>
          <a:fontRef idx="minor"/>
        </p:style>
        <p:txBody>
          <a:bodyPr tIns="91440" bIns="91440"/>
          <a:p>
            <a:pPr>
              <a:lnSpc>
                <a:spcPct val="115000"/>
              </a:lnSpc>
            </a:pPr>
            <a:r>
              <a:rPr b="1" lang="en-US" sz="1800" spc="-1" strike="noStrike">
                <a:solidFill>
                  <a:srgbClr val="000000"/>
                </a:solidFill>
                <a:uFill>
                  <a:solidFill>
                    <a:srgbClr val="ffffff"/>
                  </a:solidFill>
                </a:uFill>
                <a:latin typeface="Playfair Display"/>
                <a:ea typeface="Playfair Display"/>
              </a:rPr>
              <a:t>For example:</a:t>
            </a:r>
            <a:r>
              <a:rPr b="0" lang="en-US" sz="1800" spc="-1" strike="noStrike">
                <a:solidFill>
                  <a:srgbClr val="000000"/>
                </a:solidFill>
                <a:uFill>
                  <a:solidFill>
                    <a:srgbClr val="ffffff"/>
                  </a:solidFill>
                </a:uFill>
                <a:latin typeface="Playfair Display"/>
                <a:ea typeface="Playfair Display"/>
              </a:rPr>
              <a:t> “</a:t>
            </a:r>
            <a:r>
              <a:rPr b="1" lang="en-US" sz="1800" spc="-1" strike="noStrike">
                <a:solidFill>
                  <a:srgbClr val="cc0000"/>
                </a:solidFill>
                <a:uFill>
                  <a:solidFill>
                    <a:srgbClr val="ffffff"/>
                  </a:solidFill>
                </a:uFill>
                <a:latin typeface="Playfair Display"/>
                <a:ea typeface="Playfair Display"/>
              </a:rPr>
              <a:t>autoexec.c”</a:t>
            </a:r>
            <a:r>
              <a:rPr b="0" lang="en-US" sz="1800" spc="-1" strike="noStrike">
                <a:solidFill>
                  <a:srgbClr val="000000"/>
                </a:solidFill>
                <a:uFill>
                  <a:solidFill>
                    <a:srgbClr val="ffffff"/>
                  </a:solidFill>
                </a:uFill>
                <a:latin typeface="Playfair Display"/>
                <a:ea typeface="Playfair Display"/>
              </a:rPr>
              <a:t> file in SD Card(FAT32) will cause LED to be ON for second and then turned OFF.</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0">
                                  <p:stCondLst>
                                    <p:cond delay="0"/>
                                  </p:stCondLst>
                                  <p:childTnLst>
                                    <p:set>
                                      <p:cBhvr>
                                        <p:cTn id="10" dur="1" fill="hold">
                                          <p:stCondLst>
                                            <p:cond delay="0"/>
                                          </p:stCondLst>
                                        </p:cTn>
                                        <p:tgtEl>
                                          <p:spTgt spid="84"/>
                                        </p:tgtEl>
                                        <p:attrNameLst>
                                          <p:attrName>style.visibility</p:attrName>
                                        </p:attrNameLst>
                                      </p:cBhvr>
                                      <p:to>
                                        <p:strVal val="visible"/>
                                      </p:to>
                                    </p:set>
                                    <p:animEffect filter="fade" transition="in">
                                      <p:cBhvr additive="repl">
                                        <p:cTn id="11" dur="1000"/>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How much time it will take to run first “C” script</a:t>
            </a:r>
            <a:endParaRPr b="0" lang="en-US" sz="1400" spc="-1" strike="noStrike">
              <a:solidFill>
                <a:srgbClr val="000000"/>
              </a:solidFill>
              <a:uFill>
                <a:solidFill>
                  <a:srgbClr val="ffffff"/>
                </a:solidFill>
              </a:uFill>
              <a:latin typeface="Arial"/>
            </a:endParaRPr>
          </a:p>
        </p:txBody>
      </p:sp>
      <p:sp>
        <p:nvSpPr>
          <p:cNvPr id="88" name="TextShape 2"/>
          <p:cNvSpPr txBox="1"/>
          <p:nvPr/>
        </p:nvSpPr>
        <p:spPr>
          <a:xfrm>
            <a:off x="311760" y="1234080"/>
            <a:ext cx="8520120" cy="3794040"/>
          </a:xfrm>
          <a:prstGeom prst="rect">
            <a:avLst/>
          </a:prstGeom>
          <a:noFill/>
          <a:ln>
            <a:noFill/>
          </a:ln>
        </p:spPr>
        <p:txBody>
          <a:bodyPr tIns="91440" bIns="91440"/>
          <a:p>
            <a:pPr>
              <a:lnSpc>
                <a:spcPct val="100000"/>
              </a:lnSpc>
            </a:pPr>
            <a:r>
              <a:rPr b="0" lang="en-US" sz="1800" spc="-1" strike="noStrike">
                <a:solidFill>
                  <a:srgbClr val="000000"/>
                </a:solidFill>
                <a:uFill>
                  <a:solidFill>
                    <a:srgbClr val="ffffff"/>
                  </a:solidFill>
                </a:uFill>
                <a:latin typeface="Playfair Display"/>
                <a:ea typeface="Playfair Display"/>
              </a:rPr>
              <a:t>May take less then 5 mins, open box connect to ethernet ( Where device can get IP address via DHCP). Start application on any of local network computer Windows PC/Linux PC/or Raspberry PI.  Start running supplied “C” scripts.</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Playfair Display"/>
                <a:ea typeface="Playfair Display"/>
              </a:rPr>
              <a:t>There are </a:t>
            </a:r>
            <a:r>
              <a:rPr b="0" lang="en-US" sz="1800" spc="-1" strike="noStrike">
                <a:solidFill>
                  <a:srgbClr val="ff0000"/>
                </a:solidFill>
                <a:uFill>
                  <a:solidFill>
                    <a:srgbClr val="ffffff"/>
                  </a:solidFill>
                </a:uFill>
                <a:latin typeface="Playfair Display"/>
                <a:ea typeface="Playfair Display"/>
              </a:rPr>
              <a:t>10 </a:t>
            </a:r>
            <a:r>
              <a:rPr b="0" lang="en-US" sz="1800" spc="-1" strike="noStrike">
                <a:solidFill>
                  <a:srgbClr val="000000"/>
                </a:solidFill>
                <a:uFill>
                  <a:solidFill>
                    <a:srgbClr val="ffffff"/>
                  </a:solidFill>
                </a:uFill>
                <a:latin typeface="Playfair Display"/>
                <a:ea typeface="Playfair Display"/>
              </a:rPr>
              <a:t>onboard </a:t>
            </a:r>
            <a:r>
              <a:rPr b="0" lang="en-US" sz="1800" spc="-1" strike="noStrike">
                <a:solidFill>
                  <a:srgbClr val="ff0000"/>
                </a:solidFill>
                <a:uFill>
                  <a:solidFill>
                    <a:srgbClr val="ffffff"/>
                  </a:solidFill>
                </a:uFill>
                <a:latin typeface="Playfair Display"/>
                <a:ea typeface="Playfair Display"/>
              </a:rPr>
              <a:t>LED  </a:t>
            </a:r>
            <a:r>
              <a:rPr b="0" lang="en-US" sz="1800" spc="-1" strike="noStrike">
                <a:solidFill>
                  <a:srgbClr val="000000"/>
                </a:solidFill>
                <a:uFill>
                  <a:solidFill>
                    <a:srgbClr val="ffffff"/>
                  </a:solidFill>
                </a:uFill>
                <a:latin typeface="Playfair Display"/>
                <a:ea typeface="Playfair Display"/>
              </a:rPr>
              <a:t>               with 1 audible buzzer. Which user can interact with “C” during learning flow and later stage LED/Buzzer can be used for feedback. </a:t>
            </a:r>
            <a:endParaRPr b="0" lang="en-US" sz="1400" spc="-1" strike="noStrike">
              <a:solidFill>
                <a:srgbClr val="000000"/>
              </a:solidFill>
              <a:uFill>
                <a:solidFill>
                  <a:srgbClr val="ffffff"/>
                </a:solidFill>
              </a:uFill>
              <a:latin typeface="Arial"/>
            </a:endParaRPr>
          </a:p>
        </p:txBody>
      </p:sp>
      <p:sp>
        <p:nvSpPr>
          <p:cNvPr id="89" name="CustomShape 3"/>
          <p:cNvSpPr/>
          <p:nvPr/>
        </p:nvSpPr>
        <p:spPr>
          <a:xfrm>
            <a:off x="2488680" y="3157200"/>
            <a:ext cx="2841480" cy="17103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r>
              <a:rPr b="0" lang="en-US" sz="900" spc="-1" strike="noStrike">
                <a:solidFill>
                  <a:srgbClr val="ff0000"/>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  led_on(1); </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    </a:t>
            </a:r>
            <a:r>
              <a:rPr b="0" lang="en-US" sz="900" spc="-1" strike="noStrike">
                <a:solidFill>
                  <a:srgbClr val="ff0000"/>
                </a:solidFill>
                <a:uFill>
                  <a:solidFill>
                    <a:srgbClr val="ffffff"/>
                  </a:solidFill>
                </a:uFill>
                <a:latin typeface="Playfair Display"/>
                <a:ea typeface="Playfair Display"/>
              </a:rPr>
              <a:t>buzzer_beep(100);</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    </a:t>
            </a:r>
            <a:r>
              <a:rPr b="0" lang="en-US" sz="900" spc="-1" strike="noStrike">
                <a:solidFill>
                  <a:srgbClr val="ff0000"/>
                </a:solidFill>
                <a:uFill>
                  <a:solidFill>
                    <a:srgbClr val="ffffff"/>
                  </a:solidFill>
                </a:uFill>
                <a:latin typeface="Playfair Display"/>
                <a:ea typeface="Playfair Display"/>
              </a:rPr>
              <a:t>ms_wait(100);</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    </a:t>
            </a:r>
            <a:r>
              <a:rPr b="0" lang="en-US" sz="900" spc="-1" strike="noStrike">
                <a:solidFill>
                  <a:srgbClr val="ff0000"/>
                </a:solidFill>
                <a:uFill>
                  <a:solidFill>
                    <a:srgbClr val="ffffff"/>
                  </a:solidFill>
                </a:uFill>
                <a:latin typeface="Playfair Display"/>
                <a:ea typeface="Playfair Display"/>
              </a:rPr>
              <a:t>led_off(1);  </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    </a:t>
            </a:r>
            <a:r>
              <a:rPr b="0" lang="en-US" sz="900" spc="-1" strike="noStrike">
                <a:solidFill>
                  <a:srgbClr val="ff0000"/>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0" lang="en-US" sz="900" spc="-1" strike="noStrike">
                <a:solidFill>
                  <a:srgbClr val="ff0000"/>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90" name="Shape 120" descr=""/>
          <p:cNvPicPr/>
          <p:nvPr/>
        </p:nvPicPr>
        <p:blipFill>
          <a:blip r:embed="rId1"/>
          <a:stretch/>
        </p:blipFill>
        <p:spPr>
          <a:xfrm>
            <a:off x="3159000" y="2341080"/>
            <a:ext cx="760320" cy="460800"/>
          </a:xfrm>
          <a:prstGeom prst="rect">
            <a:avLst/>
          </a:prstGeom>
          <a:ln>
            <a:noFill/>
          </a:ln>
        </p:spPr>
      </p:pic>
      <p:pic>
        <p:nvPicPr>
          <p:cNvPr id="91" name="Shape 121" descr=""/>
          <p:cNvPicPr/>
          <p:nvPr/>
        </p:nvPicPr>
        <p:blipFill>
          <a:blip r:embed="rId2"/>
          <a:stretch/>
        </p:blipFill>
        <p:spPr>
          <a:xfrm>
            <a:off x="4009680" y="3726000"/>
            <a:ext cx="927000" cy="572400"/>
          </a:xfrm>
          <a:prstGeom prst="rect">
            <a:avLst/>
          </a:prstGeom>
          <a:ln>
            <a:noFill/>
          </a:ln>
        </p:spPr>
      </p:pic>
    </p:spTree>
  </p:cSld>
  <p:timing>
    <p:tnLst>
      <p:par>
        <p:cTn id="12" dur="indefinite" restart="never" nodeType="tmRoot">
          <p:childTnLst>
            <p:seq>
              <p:cTn id="13" dur="indefinite" nodeType="mainSeq">
                <p:childTnLst>
                  <p:par>
                    <p:cTn id="14" fill="hold">
                      <p:stCondLst>
                        <p:cond delay="indefinite"/>
                      </p:stCondLst>
                      <p:childTnLst>
                        <p:par>
                          <p:cTn id="15" fill="hold">
                            <p:stCondLst>
                              <p:cond delay="0"/>
                            </p:stCondLst>
                            <p:childTnLst>
                              <p:par>
                                <p:cTn id="16" nodeType="clickEffect" fill="hold" presetClass="entr" presetID="10">
                                  <p:stCondLst>
                                    <p:cond delay="0"/>
                                  </p:stCondLst>
                                  <p:childTnLst>
                                    <p:set>
                                      <p:cBhvr>
                                        <p:cTn id="17" dur="1" fill="hold">
                                          <p:stCondLst>
                                            <p:cond delay="0"/>
                                          </p:stCondLst>
                                        </p:cTn>
                                        <p:tgtEl>
                                          <p:spTgt spid="88"/>
                                        </p:tgtEl>
                                        <p:attrNameLst>
                                          <p:attrName>style.visibility</p:attrName>
                                        </p:attrNameLst>
                                      </p:cBhvr>
                                      <p:to>
                                        <p:strVal val="visible"/>
                                      </p:to>
                                    </p:set>
                                    <p:animEffect filter="fade" transition="in">
                                      <p:cBhvr additive="repl">
                                        <p:cTn id="18" dur="1000"/>
                                        <p:tgtEl>
                                          <p:spTgt spid="8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000000"/>
                </a:solidFill>
                <a:uFill>
                  <a:solidFill>
                    <a:srgbClr val="ffffff"/>
                  </a:solidFill>
                </a:uFill>
                <a:latin typeface="Oswald"/>
                <a:ea typeface="Oswald"/>
              </a:rPr>
              <a:t>How Application can locate my Device on same network</a:t>
            </a:r>
            <a:endParaRPr b="0" lang="en-US" sz="1400" spc="-1" strike="noStrike">
              <a:solidFill>
                <a:srgbClr val="000000"/>
              </a:solidFill>
              <a:uFill>
                <a:solidFill>
                  <a:srgbClr val="ffffff"/>
                </a:solidFill>
              </a:uFill>
              <a:latin typeface="Arial"/>
            </a:endParaRPr>
          </a:p>
        </p:txBody>
      </p:sp>
      <p:sp>
        <p:nvSpPr>
          <p:cNvPr id="93" name="TextShape 2"/>
          <p:cNvSpPr txBox="1"/>
          <p:nvPr/>
        </p:nvSpPr>
        <p:spPr>
          <a:xfrm>
            <a:off x="311760" y="1234080"/>
            <a:ext cx="8520120" cy="3794040"/>
          </a:xfrm>
          <a:prstGeom prst="rect">
            <a:avLst/>
          </a:prstGeom>
          <a:noFill/>
          <a:ln>
            <a:noFill/>
          </a:ln>
        </p:spPr>
        <p:txBody>
          <a:bodyPr tIns="91440" bIns="91440"/>
          <a:p>
            <a:pPr>
              <a:lnSpc>
                <a:spcPct val="100000"/>
              </a:lnSpc>
            </a:pPr>
            <a:r>
              <a:rPr b="0" lang="en-US" sz="1800" spc="-1" strike="noStrike">
                <a:solidFill>
                  <a:srgbClr val="000000"/>
                </a:solidFill>
                <a:uFill>
                  <a:solidFill>
                    <a:srgbClr val="ffffff"/>
                  </a:solidFill>
                </a:uFill>
                <a:latin typeface="Playfair Display"/>
                <a:ea typeface="Playfair Display"/>
              </a:rPr>
              <a:t>Device starts broadcasting  one packet every 5 seconds interval with its IP address as soon as DHCP allocates IP address. PC application listens to this port for packets and connects to device so user can run script. </a:t>
            </a:r>
            <a:endParaRPr b="0" lang="en-US" sz="1400" spc="-1" strike="noStrike">
              <a:solidFill>
                <a:srgbClr val="000000"/>
              </a:solidFill>
              <a:uFill>
                <a:solidFill>
                  <a:srgbClr val="ffffff"/>
                </a:solidFill>
              </a:uFill>
              <a:latin typeface="Arial"/>
            </a:endParaRPr>
          </a:p>
        </p:txBody>
      </p:sp>
      <p:sp>
        <p:nvSpPr>
          <p:cNvPr id="94" name="CustomShape 3"/>
          <p:cNvSpPr/>
          <p:nvPr/>
        </p:nvSpPr>
        <p:spPr>
          <a:xfrm>
            <a:off x="754200" y="2949120"/>
            <a:ext cx="2185200" cy="159372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15000"/>
              </a:lnSpc>
            </a:pPr>
            <a:r>
              <a:rPr b="0" lang="en-US" sz="1400" spc="-1" strike="noStrike">
                <a:solidFill>
                  <a:srgbClr val="ff0000"/>
                </a:solidFill>
                <a:uFill>
                  <a:solidFill>
                    <a:srgbClr val="ffffff"/>
                  </a:solidFill>
                </a:uFill>
                <a:latin typeface="Playfair Display"/>
                <a:ea typeface="Playfair Display"/>
              </a:rPr>
              <a:t>DEVICE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95" name="CustomShape 4"/>
          <p:cNvSpPr/>
          <p:nvPr/>
        </p:nvSpPr>
        <p:spPr>
          <a:xfrm>
            <a:off x="5066280" y="2604600"/>
            <a:ext cx="2578320" cy="2282040"/>
          </a:xfrm>
          <a:prstGeom prst="irregularSeal1">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User control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Interface</a:t>
            </a:r>
            <a:endParaRPr b="0" lang="en-US" sz="1800" spc="-1" strike="noStrike">
              <a:solidFill>
                <a:srgbClr val="000000"/>
              </a:solidFill>
              <a:uFill>
                <a:solidFill>
                  <a:srgbClr val="ffffff"/>
                </a:solidFill>
              </a:uFill>
              <a:latin typeface="Arial"/>
            </a:endParaRPr>
          </a:p>
        </p:txBody>
      </p:sp>
      <p:sp>
        <p:nvSpPr>
          <p:cNvPr id="96" name="CustomShape 5"/>
          <p:cNvSpPr/>
          <p:nvPr/>
        </p:nvSpPr>
        <p:spPr>
          <a:xfrm rot="10800000">
            <a:off x="4759920" y="4273920"/>
            <a:ext cx="1281600" cy="1055520"/>
          </a:xfrm>
          <a:prstGeom prst="lef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97" name="CustomShape 6"/>
          <p:cNvSpPr/>
          <p:nvPr/>
        </p:nvSpPr>
        <p:spPr>
          <a:xfrm>
            <a:off x="3478320" y="3459600"/>
            <a:ext cx="1281600" cy="5724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RJ45 Ethernet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0">
                                  <p:stCondLst>
                                    <p:cond delay="0"/>
                                  </p:stCondLst>
                                  <p:childTnLst>
                                    <p:set>
                                      <p:cBhvr>
                                        <p:cTn id="24" dur="1" fill="hold">
                                          <p:stCondLst>
                                            <p:cond delay="0"/>
                                          </p:stCondLst>
                                        </p:cTn>
                                        <p:tgtEl>
                                          <p:spTgt spid="93"/>
                                        </p:tgtEl>
                                        <p:attrNameLst>
                                          <p:attrName>style.visibility</p:attrName>
                                        </p:attrNameLst>
                                      </p:cBhvr>
                                      <p:to>
                                        <p:strVal val="visible"/>
                                      </p:to>
                                    </p:set>
                                    <p:animEffect filter="fade" transition="in">
                                      <p:cBhvr additive="repl">
                                        <p:cTn id="25" dur="1000"/>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Available Resources on Device</a:t>
            </a:r>
            <a:endParaRPr b="0" lang="en-US" sz="1400" spc="-1" strike="noStrike">
              <a:solidFill>
                <a:srgbClr val="000000"/>
              </a:solidFill>
              <a:uFill>
                <a:solidFill>
                  <a:srgbClr val="ffffff"/>
                </a:solidFill>
              </a:uFill>
              <a:latin typeface="Arial"/>
            </a:endParaRPr>
          </a:p>
        </p:txBody>
      </p:sp>
      <p:sp>
        <p:nvSpPr>
          <p:cNvPr id="99" name="TextShape 2"/>
          <p:cNvSpPr txBox="1"/>
          <p:nvPr/>
        </p:nvSpPr>
        <p:spPr>
          <a:xfrm>
            <a:off x="311760" y="1234080"/>
            <a:ext cx="8520120" cy="3334320"/>
          </a:xfrm>
          <a:prstGeom prst="rect">
            <a:avLst/>
          </a:prstGeom>
          <a:noFill/>
          <a:ln>
            <a:noFill/>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Ethernet 10/100 Port</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2 TTL UART (max 5.65MBPS)</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RS485 Port with (max 15MBPS)  (</a:t>
            </a:r>
            <a:r>
              <a:rPr b="1" lang="en-US" sz="1800" spc="-1" strike="noStrike">
                <a:solidFill>
                  <a:srgbClr val="cc0000"/>
                </a:solidFill>
                <a:uFill>
                  <a:solidFill>
                    <a:srgbClr val="ffffff"/>
                  </a:solidFill>
                </a:uFill>
                <a:latin typeface="Playfair Display"/>
                <a:ea typeface="Playfair Display"/>
              </a:rPr>
              <a:t>LTC2855CGN</a:t>
            </a:r>
            <a:r>
              <a:rPr b="1" lang="en-US" sz="1800" spc="-1" strike="noStrike">
                <a:solidFill>
                  <a:srgbClr val="000000"/>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I2C</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10 LED (Intended for active visual feedback) </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Buzzer (3 KHz audible feedback )</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SD Card slot (FAT32 )</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1 Temperature/Humidity Sensor (</a:t>
            </a:r>
            <a:r>
              <a:rPr b="1" lang="en-US" sz="1800" spc="-1" strike="noStrike">
                <a:solidFill>
                  <a:srgbClr val="cc0000"/>
                </a:solidFill>
                <a:uFill>
                  <a:solidFill>
                    <a:srgbClr val="ffffff"/>
                  </a:solidFill>
                </a:uFill>
                <a:latin typeface="Playfair Display"/>
                <a:ea typeface="Playfair Display"/>
              </a:rPr>
              <a:t>SI7020</a:t>
            </a:r>
            <a:r>
              <a:rPr b="1" lang="en-US" sz="1800" spc="-1" strike="noStrike">
                <a:solidFill>
                  <a:srgbClr val="000000"/>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2 ADC Port Input (Dual 12 bit 3.3V)</a:t>
            </a:r>
            <a:endParaRPr b="0" lang="en-US" sz="1400" spc="-1" strike="noStrike">
              <a:solidFill>
                <a:srgbClr val="000000"/>
              </a:solidFill>
              <a:uFill>
                <a:solidFill>
                  <a:srgbClr val="ffffff"/>
                </a:solidFill>
              </a:uFill>
              <a:latin typeface="Arial"/>
            </a:endParaRPr>
          </a:p>
          <a:p>
            <a:pPr>
              <a:lnSpc>
                <a:spcPct val="115000"/>
              </a:lnSpc>
            </a:pPr>
            <a:r>
              <a:rPr b="1"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2 DAC Port Ouput (Dual 12 bit 3.3V)</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timing>
    <p:tnLst>
      <p:par>
        <p:cTn id="26" dur="indefinite" restart="never" nodeType="tmRoot">
          <p:childTnLst>
            <p:seq>
              <p:cTn id="27"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Protocol is been used for communication</a:t>
            </a:r>
            <a:endParaRPr b="0" lang="en-US" sz="1400" spc="-1" strike="noStrike">
              <a:solidFill>
                <a:srgbClr val="000000"/>
              </a:solidFill>
              <a:uFill>
                <a:solidFill>
                  <a:srgbClr val="ffffff"/>
                </a:solidFill>
              </a:uFill>
              <a:latin typeface="Arial"/>
            </a:endParaRPr>
          </a:p>
        </p:txBody>
      </p:sp>
      <p:sp>
        <p:nvSpPr>
          <p:cNvPr id="101" name="TextShape 2"/>
          <p:cNvSpPr txBox="1"/>
          <p:nvPr/>
        </p:nvSpPr>
        <p:spPr>
          <a:xfrm>
            <a:off x="498600" y="1345680"/>
            <a:ext cx="8145000" cy="3347280"/>
          </a:xfrm>
          <a:prstGeom prst="rect">
            <a:avLst/>
          </a:prstGeom>
          <a:noFill/>
          <a:ln>
            <a:noFill/>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        </a:t>
            </a:r>
            <a:r>
              <a:rPr b="1" lang="en-US" sz="1800" spc="-1" strike="noStrike">
                <a:solidFill>
                  <a:srgbClr val="000000"/>
                </a:solidFill>
                <a:uFill>
                  <a:solidFill>
                    <a:srgbClr val="ffffff"/>
                  </a:solidFill>
                </a:uFill>
                <a:latin typeface="Playfair Display"/>
                <a:ea typeface="Playfair Display"/>
              </a:rPr>
              <a:t> </a:t>
            </a:r>
            <a:r>
              <a:rPr b="0" lang="en-US" sz="1800" spc="-1" strike="noStrike">
                <a:solidFill>
                  <a:srgbClr val="000000"/>
                </a:solidFill>
                <a:uFill>
                  <a:solidFill>
                    <a:srgbClr val="ffffff"/>
                  </a:solidFill>
                </a:uFill>
                <a:latin typeface="Playfair Display"/>
                <a:ea typeface="Playfair Display"/>
              </a:rPr>
              <a:t>CoAP protocol encapsulated in RP (header below)is been used for communication, bottom layer of protocol is not part of CoAP standard.Every time when following frame transmitted receiver puts header (8 bytes in black) back to sender, sender marks frame received.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
        <p:nvSpPr>
          <p:cNvPr id="102" name="CustomShape 3"/>
          <p:cNvSpPr/>
          <p:nvPr/>
        </p:nvSpPr>
        <p:spPr>
          <a:xfrm>
            <a:off x="52668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0x55H</a:t>
            </a:r>
            <a:endParaRPr b="0" lang="en-US" sz="1800" spc="-1" strike="noStrike">
              <a:solidFill>
                <a:srgbClr val="000000"/>
              </a:solidFill>
              <a:uFill>
                <a:solidFill>
                  <a:srgbClr val="ffffff"/>
                </a:solidFill>
              </a:uFill>
              <a:latin typeface="Arial"/>
            </a:endParaRPr>
          </a:p>
        </p:txBody>
      </p:sp>
      <p:sp>
        <p:nvSpPr>
          <p:cNvPr id="103" name="CustomShape 4"/>
          <p:cNvSpPr/>
          <p:nvPr/>
        </p:nvSpPr>
        <p:spPr>
          <a:xfrm>
            <a:off x="131544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0x55H</a:t>
            </a:r>
            <a:endParaRPr b="0" lang="en-US" sz="1800" spc="-1" strike="noStrike">
              <a:solidFill>
                <a:srgbClr val="000000"/>
              </a:solidFill>
              <a:uFill>
                <a:solidFill>
                  <a:srgbClr val="ffffff"/>
                </a:solidFill>
              </a:uFill>
              <a:latin typeface="Arial"/>
            </a:endParaRPr>
          </a:p>
        </p:txBody>
      </p:sp>
      <p:sp>
        <p:nvSpPr>
          <p:cNvPr id="104" name="CustomShape 5"/>
          <p:cNvSpPr/>
          <p:nvPr/>
        </p:nvSpPr>
        <p:spPr>
          <a:xfrm>
            <a:off x="210420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Len H</a:t>
            </a:r>
            <a:endParaRPr b="0" lang="en-US" sz="1800" spc="-1" strike="noStrike">
              <a:solidFill>
                <a:srgbClr val="000000"/>
              </a:solidFill>
              <a:uFill>
                <a:solidFill>
                  <a:srgbClr val="ffffff"/>
                </a:solidFill>
              </a:uFill>
              <a:latin typeface="Arial"/>
            </a:endParaRPr>
          </a:p>
        </p:txBody>
      </p:sp>
      <p:sp>
        <p:nvSpPr>
          <p:cNvPr id="105" name="CustomShape 6"/>
          <p:cNvSpPr/>
          <p:nvPr/>
        </p:nvSpPr>
        <p:spPr>
          <a:xfrm>
            <a:off x="289296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Len L</a:t>
            </a:r>
            <a:endParaRPr b="0" lang="en-US" sz="1800" spc="-1" strike="noStrike">
              <a:solidFill>
                <a:srgbClr val="000000"/>
              </a:solidFill>
              <a:uFill>
                <a:solidFill>
                  <a:srgbClr val="ffffff"/>
                </a:solidFill>
              </a:uFill>
              <a:latin typeface="Arial"/>
            </a:endParaRPr>
          </a:p>
        </p:txBody>
      </p:sp>
      <p:sp>
        <p:nvSpPr>
          <p:cNvPr id="106" name="CustomShape 7"/>
          <p:cNvSpPr/>
          <p:nvPr/>
        </p:nvSpPr>
        <p:spPr>
          <a:xfrm>
            <a:off x="368172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CRC H</a:t>
            </a:r>
            <a:endParaRPr b="0" lang="en-US" sz="1800" spc="-1" strike="noStrike">
              <a:solidFill>
                <a:srgbClr val="000000"/>
              </a:solidFill>
              <a:uFill>
                <a:solidFill>
                  <a:srgbClr val="ffffff"/>
                </a:solidFill>
              </a:uFill>
              <a:latin typeface="Arial"/>
            </a:endParaRPr>
          </a:p>
        </p:txBody>
      </p:sp>
      <p:sp>
        <p:nvSpPr>
          <p:cNvPr id="107" name="CustomShape 8"/>
          <p:cNvSpPr/>
          <p:nvPr/>
        </p:nvSpPr>
        <p:spPr>
          <a:xfrm>
            <a:off x="447048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CRC L</a:t>
            </a:r>
            <a:endParaRPr b="0" lang="en-US" sz="1800" spc="-1" strike="noStrike">
              <a:solidFill>
                <a:srgbClr val="000000"/>
              </a:solidFill>
              <a:uFill>
                <a:solidFill>
                  <a:srgbClr val="ffffff"/>
                </a:solidFill>
              </a:uFill>
              <a:latin typeface="Arial"/>
            </a:endParaRPr>
          </a:p>
        </p:txBody>
      </p:sp>
      <p:sp>
        <p:nvSpPr>
          <p:cNvPr id="108" name="CustomShape 9"/>
          <p:cNvSpPr/>
          <p:nvPr/>
        </p:nvSpPr>
        <p:spPr>
          <a:xfrm>
            <a:off x="525888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MID H</a:t>
            </a:r>
            <a:endParaRPr b="0" lang="en-US" sz="1800" spc="-1" strike="noStrike">
              <a:solidFill>
                <a:srgbClr val="000000"/>
              </a:solidFill>
              <a:uFill>
                <a:solidFill>
                  <a:srgbClr val="ffffff"/>
                </a:solidFill>
              </a:uFill>
              <a:latin typeface="Arial"/>
            </a:endParaRPr>
          </a:p>
        </p:txBody>
      </p:sp>
      <p:sp>
        <p:nvSpPr>
          <p:cNvPr id="109" name="CustomShape 10"/>
          <p:cNvSpPr/>
          <p:nvPr/>
        </p:nvSpPr>
        <p:spPr>
          <a:xfrm>
            <a:off x="604764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MID L</a:t>
            </a:r>
            <a:endParaRPr b="0" lang="en-US" sz="1800" spc="-1" strike="noStrike">
              <a:solidFill>
                <a:srgbClr val="000000"/>
              </a:solidFill>
              <a:uFill>
                <a:solidFill>
                  <a:srgbClr val="ffffff"/>
                </a:solidFill>
              </a:uFill>
              <a:latin typeface="Arial"/>
            </a:endParaRPr>
          </a:p>
        </p:txBody>
      </p:sp>
      <p:sp>
        <p:nvSpPr>
          <p:cNvPr id="110" name="CustomShape 11"/>
          <p:cNvSpPr/>
          <p:nvPr/>
        </p:nvSpPr>
        <p:spPr>
          <a:xfrm>
            <a:off x="6836400" y="3040560"/>
            <a:ext cx="788400" cy="37764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1" lang="en-US" sz="1400" spc="-1" strike="noStrike">
                <a:solidFill>
                  <a:srgbClr val="ff0000"/>
                </a:solidFill>
                <a:uFill>
                  <a:solidFill>
                    <a:srgbClr val="ffffff"/>
                  </a:solidFill>
                </a:uFill>
                <a:latin typeface="Arial"/>
                <a:ea typeface="Arial"/>
              </a:rPr>
              <a:t>CoAP</a:t>
            </a:r>
            <a:endParaRPr b="0" lang="en-US" sz="1800" spc="-1" strike="noStrike">
              <a:solidFill>
                <a:srgbClr val="000000"/>
              </a:solidFill>
              <a:uFill>
                <a:solidFill>
                  <a:srgbClr val="ffffff"/>
                </a:solidFill>
              </a:uFill>
              <a:latin typeface="Arial"/>
            </a:endParaRPr>
          </a:p>
        </p:txBody>
      </p:sp>
    </p:spTree>
  </p:cSld>
  <p:timing>
    <p:tnLst>
      <p:par>
        <p:cTn id="28" dur="indefinite" restart="never" nodeType="tmRoot">
          <p:childTnLst>
            <p:seq>
              <p:cTn id="29"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Autoexec.c/Autoexe.ini</a:t>
            </a:r>
            <a:endParaRPr b="0" lang="en-US" sz="1400" spc="-1" strike="noStrike">
              <a:solidFill>
                <a:srgbClr val="000000"/>
              </a:solidFill>
              <a:uFill>
                <a:solidFill>
                  <a:srgbClr val="ffffff"/>
                </a:solidFill>
              </a:uFill>
              <a:latin typeface="Arial"/>
            </a:endParaRPr>
          </a:p>
        </p:txBody>
      </p:sp>
      <p:sp>
        <p:nvSpPr>
          <p:cNvPr id="112" name="TextShape 2"/>
          <p:cNvSpPr txBox="1"/>
          <p:nvPr/>
        </p:nvSpPr>
        <p:spPr>
          <a:xfrm>
            <a:off x="311760" y="1234080"/>
            <a:ext cx="8520120" cy="3605040"/>
          </a:xfrm>
          <a:prstGeom prst="rect">
            <a:avLst/>
          </a:prstGeom>
          <a:noFill/>
          <a:ln w="9360">
            <a:solidFill>
              <a:srgbClr val="1155cc"/>
            </a:solidFill>
            <a:round/>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System starts executing autoexec.c file loaded from FAT32 SD Card.</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For example following script turns LED off and LED on, at the end it issues audible buzzer</a:t>
            </a: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000000"/>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
        <p:nvSpPr>
          <p:cNvPr id="113" name="CustomShape 3"/>
          <p:cNvSpPr/>
          <p:nvPr/>
        </p:nvSpPr>
        <p:spPr>
          <a:xfrm>
            <a:off x="2902680" y="2059200"/>
            <a:ext cx="3175200" cy="304956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#include&lt;stdio.h&gt;</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void  main()</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int i,j;</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for(j=1; j&lt;=9; j++)</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led_on(j);</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ms_sleep(20);</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led_on(j);</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buzzer_on(300);</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      </a:t>
            </a:r>
            <a:r>
              <a:rPr b="0" lang="en-US" sz="1300" spc="-1" strike="noStrike">
                <a:solidFill>
                  <a:srgbClr val="ff0000"/>
                </a:solidFill>
                <a:uFill>
                  <a:solidFill>
                    <a:srgbClr val="ffffff"/>
                  </a:solidFill>
                </a:uFill>
                <a:latin typeface="Playfair Display"/>
                <a:ea typeface="Playfair Display"/>
              </a:rPr>
              <a:t>Return 0;</a:t>
            </a:r>
            <a:endParaRPr b="0" lang="en-US" sz="1800" spc="-1" strike="noStrike">
              <a:solidFill>
                <a:srgbClr val="000000"/>
              </a:solidFill>
              <a:uFill>
                <a:solidFill>
                  <a:srgbClr val="ffffff"/>
                </a:solidFill>
              </a:uFill>
              <a:latin typeface="Arial"/>
            </a:endParaRPr>
          </a:p>
          <a:p>
            <a:pPr>
              <a:lnSpc>
                <a:spcPct val="115000"/>
              </a:lnSpc>
            </a:pPr>
            <a:r>
              <a:rPr b="0" lang="en-US" sz="1300" spc="-1" strike="noStrike">
                <a:solidFill>
                  <a:srgbClr val="ff0000"/>
                </a:solidFill>
                <a:uFill>
                  <a:solidFill>
                    <a:srgbClr val="ffffff"/>
                  </a:solidFill>
                </a:uFill>
                <a:latin typeface="Playfair Display"/>
                <a:ea typeface="Playfair Display"/>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30" dur="indefinite" restart="never" nodeType="tmRoot">
          <p:childTnLst>
            <p:seq>
              <p:cTn id="31"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311760" y="444960"/>
            <a:ext cx="8520120" cy="572400"/>
          </a:xfrm>
          <a:prstGeom prst="rect">
            <a:avLst/>
          </a:prstGeom>
          <a:noFill/>
          <a:ln>
            <a:noFill/>
          </a:ln>
        </p:spPr>
        <p:txBody>
          <a:bodyPr tIns="91440" bIns="91440"/>
          <a:p>
            <a:pPr algn="ctr">
              <a:lnSpc>
                <a:spcPct val="100000"/>
              </a:lnSpc>
            </a:pPr>
            <a:r>
              <a:rPr b="0" lang="en-US" sz="3000" spc="-1" strike="noStrike">
                <a:solidFill>
                  <a:srgbClr val="4a86e8"/>
                </a:solidFill>
                <a:uFill>
                  <a:solidFill>
                    <a:srgbClr val="ffffff"/>
                  </a:solidFill>
                </a:uFill>
                <a:latin typeface="Oswald"/>
                <a:ea typeface="Oswald"/>
              </a:rPr>
              <a:t>Possible/Intended Use cases.</a:t>
            </a:r>
            <a:endParaRPr b="0" lang="en-US" sz="1400" spc="-1" strike="noStrike">
              <a:solidFill>
                <a:srgbClr val="000000"/>
              </a:solidFill>
              <a:uFill>
                <a:solidFill>
                  <a:srgbClr val="ffffff"/>
                </a:solidFill>
              </a:uFill>
              <a:latin typeface="Arial"/>
            </a:endParaRPr>
          </a:p>
        </p:txBody>
      </p:sp>
      <p:sp>
        <p:nvSpPr>
          <p:cNvPr id="115" name="TextShape 2"/>
          <p:cNvSpPr txBox="1"/>
          <p:nvPr/>
        </p:nvSpPr>
        <p:spPr>
          <a:xfrm>
            <a:off x="311760" y="1310400"/>
            <a:ext cx="8520120" cy="3334320"/>
          </a:xfrm>
          <a:prstGeom prst="rect">
            <a:avLst/>
          </a:prstGeom>
          <a:noFill/>
          <a:ln>
            <a:noFill/>
          </a:ln>
        </p:spPr>
        <p:txBody>
          <a:bodyPr tIns="91440" bIns="91440"/>
          <a:p>
            <a:pPr>
              <a:lnSpc>
                <a:spcPct val="115000"/>
              </a:lnSpc>
            </a:pPr>
            <a:r>
              <a:rPr b="0" lang="en-US" sz="1800" spc="-1" strike="noStrike">
                <a:solidFill>
                  <a:srgbClr val="000000"/>
                </a:solidFill>
                <a:uFill>
                  <a:solidFill>
                    <a:srgbClr val="ffffff"/>
                  </a:solidFill>
                </a:uFill>
                <a:latin typeface="Playfair Display"/>
                <a:ea typeface="Playfair Display"/>
              </a:rPr>
              <a:t>System can accept memory card upto 32G SD card.</a:t>
            </a:r>
            <a:endParaRPr b="0" lang="en-US" sz="1400" spc="-1" strike="noStrike">
              <a:solidFill>
                <a:srgbClr val="000000"/>
              </a:solidFill>
              <a:uFill>
                <a:solidFill>
                  <a:srgbClr val="ffffff"/>
                </a:solidFill>
              </a:uFill>
              <a:latin typeface="Arial"/>
            </a:endParaRPr>
          </a:p>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Remote/autonomous data logging for UART/RS485/Analog/Digital</a:t>
            </a:r>
            <a:endParaRPr b="0" lang="en-US" sz="1400" spc="-1" strike="noStrike">
              <a:solidFill>
                <a:srgbClr val="000000"/>
              </a:solidFill>
              <a:uFill>
                <a:solidFill>
                  <a:srgbClr val="ffffff"/>
                </a:solidFill>
              </a:uFill>
              <a:latin typeface="Arial"/>
            </a:endParaRPr>
          </a:p>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Home Temperature/Humidity logging directly into SDIO card.</a:t>
            </a:r>
            <a:endParaRPr b="0" lang="en-US" sz="1400" spc="-1" strike="noStrike">
              <a:solidFill>
                <a:srgbClr val="000000"/>
              </a:solidFill>
              <a:uFill>
                <a:solidFill>
                  <a:srgbClr val="ffffff"/>
                </a:solidFill>
              </a:uFill>
              <a:latin typeface="Arial"/>
            </a:endParaRPr>
          </a:p>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Quick turnaround rapid prototype development system. </a:t>
            </a:r>
            <a:endParaRPr b="0" lang="en-US" sz="1400" spc="-1" strike="noStrike">
              <a:solidFill>
                <a:srgbClr val="000000"/>
              </a:solidFill>
              <a:uFill>
                <a:solidFill>
                  <a:srgbClr val="ffffff"/>
                </a:solidFill>
              </a:uFill>
              <a:latin typeface="Arial"/>
            </a:endParaRPr>
          </a:p>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Teaching assistance with “C”programming hardware </a:t>
            </a:r>
            <a:endParaRPr b="0" lang="en-US" sz="1400" spc="-1" strike="noStrike">
              <a:solidFill>
                <a:srgbClr val="000000"/>
              </a:solidFill>
              <a:uFill>
                <a:solidFill>
                  <a:srgbClr val="ffffff"/>
                </a:solidFill>
              </a:uFill>
              <a:latin typeface="Arial"/>
            </a:endParaRPr>
          </a:p>
          <a:p>
            <a:pPr marL="457200" indent="-228240">
              <a:lnSpc>
                <a:spcPct val="115000"/>
              </a:lnSpc>
              <a:buClr>
                <a:srgbClr val="000000"/>
              </a:buClr>
              <a:buFont typeface="Playfair Display"/>
              <a:buAutoNum type="alphaUcPeriod"/>
            </a:pPr>
            <a:r>
              <a:rPr b="0" lang="en-US" sz="1800" spc="-1" strike="noStrike">
                <a:solidFill>
                  <a:srgbClr val="000000"/>
                </a:solidFill>
                <a:uFill>
                  <a:solidFill>
                    <a:srgbClr val="ffffff"/>
                  </a:solidFill>
                </a:uFill>
                <a:latin typeface="Playfair Display"/>
                <a:ea typeface="Playfair Display"/>
              </a:rPr>
              <a:t>Close loop automated testing platform.</a:t>
            </a:r>
            <a:endParaRPr b="0" lang="en-US" sz="1400" spc="-1" strike="noStrike">
              <a:solidFill>
                <a:srgbClr val="000000"/>
              </a:solidFill>
              <a:uFill>
                <a:solidFill>
                  <a:srgbClr val="ffffff"/>
                </a:solidFill>
              </a:uFill>
              <a:latin typeface="Arial"/>
            </a:endParaRPr>
          </a:p>
        </p:txBody>
      </p:sp>
    </p:spTree>
  </p:cSld>
  <p:timing>
    <p:tnLst>
      <p:par>
        <p:cTn id="32" dur="indefinite" restart="never" nodeType="tmRoot">
          <p:childTnLst>
            <p:seq>
              <p:cTn id="33"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TotalTime>
  <Application>LibreOffice/5.2.2.2$Linux_X86_64 LibreOffice_project/20m0$Build-2</Application>
  <Words>1471</Words>
  <Paragraphs>259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vs</dc:creator>
  <dc:description/>
  <dc:language>en-US</dc:language>
  <cp:lastModifiedBy/>
  <dcterms:modified xsi:type="dcterms:W3CDTF">2016-12-04T10:14:50Z</dcterms:modified>
  <cp:revision>14</cp:revision>
  <dc:subject/>
  <dc:title>Small Task Prototype System V1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22</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